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59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17112-3DE9-4BB7-839E-7721D0E70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24D9A1-E9BC-42BC-8D72-F02C86849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807C2-FA02-4EBE-B891-8635ECD2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D85B9-DA5C-419C-AA80-C8A642DC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A17DC-BD43-4327-9C71-A3702D43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6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E715E-B4A1-40E6-A2E7-F7B99DD4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9F4A8F-545C-4179-91FC-0D4BAC3F6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E5AFB-2B35-4C5C-A9C1-FAC4A424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DB2E6-121F-48F4-A08B-21319C04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88A6-58D1-47CD-B13D-72EE0822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809924-613E-4357-987C-9364E0D2E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800CC2-FDDA-45FF-8549-6ABDF6B8E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98E54-B34B-492E-997F-1282F42B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29275-476E-4FFD-B3B4-665A69DC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A792B6-09D1-45AD-B42C-BA63645D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9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6F54F-1D4E-4973-9D80-275662EE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9F79B-0C30-493D-89F6-24758F978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23D60-7EC4-4348-AD6C-37B18643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92159-5277-476B-AE8D-B2145867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61723-A1C9-4666-81F5-0BCC1637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8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946C8-C655-477E-9D0E-D52420B7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F11B20-0596-428E-99E4-17E4B3DA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F58AB-9B0D-474C-BD6C-2AF64857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360FE-6DAF-4EE8-8972-363B1920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86E9B8-0F11-4E2E-9D33-32D47495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9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35AD2-8F76-4058-99A6-8F507FC1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22E89-7781-4FA4-9797-21495EBA8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9AA4-91C3-4DB3-BBA8-8855BEB22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2E7E28-23EB-467A-9F7A-99897E49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D80EF9-7713-4F6B-BD78-5B45A77C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4C28F-1061-48C3-A6E7-C5F21308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56B51-ECA4-48FC-AE8E-554CDAC0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50DF3-5D79-4496-8BF7-2B2501863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5C9F79-D3EC-4003-87F5-FC798898D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B0E641-2966-42E7-945E-2156E6A55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3A281D-13EE-42BF-936F-EA46D7749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5E7A8C-34C3-407F-BD59-8F8CDC74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D4855F-10B8-43F6-8AB5-9F41F04C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E0FF9-FABC-40E8-99C1-277DCDD4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0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585EE-32FE-4290-B043-C8A11F70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0DD4A3-CF7F-46BD-98AC-B8B93FF6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5DF941-3B85-43E4-B754-FE7BA607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BC908C-9934-4597-8564-6E9B17DF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3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1D217B-5155-4816-89AA-900EBE21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A9E882-F947-4292-AE4F-E880E086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2CF4D1-F0BF-43F1-9DC3-BE9088B1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5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0EA52-89A7-4864-A2DD-5C8CC4F4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A2E47-167F-423D-909D-BAEAD102F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34385A-4A46-4A7C-A816-5C2B7065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5F2F33-80CD-4AFD-A1F0-C5BFC6DD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EA2E69-6321-4087-B862-C621D622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20DF76-653A-4404-A34F-46A46B89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56E6C-B6DB-4D25-AA15-56296283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FD6711-4CCF-441D-80E1-99A456645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D33D64-F35F-4BCC-B212-0D8C0CD3B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8FF7F-CD65-41FC-80D1-B43682D9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12ED2-E88C-4D25-AA8E-A436CB20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77C83-C8C5-4220-A493-1970E764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F3DAD-D7CF-4C29-BA4F-CA684ED7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A27EEC-64AA-4774-8649-3CD715E00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26F7E-E775-476D-B39B-0DC3966C7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4BA1-6F31-486B-86A1-E273DD53F69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C13018-4088-4469-93F0-74483E7FC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F18978-70A2-41F4-9536-0FE5A3FA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85E3-A327-44D6-AC10-6A53EA410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8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wikiplanet.click/enciclopedia/RU/%D0%93%D0%BB%D0%B0%D0%B2%D0%BD%D0%B0%D1%83%D0%BA%D0%B0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7">
            <a:extLst>
              <a:ext uri="{FF2B5EF4-FFF2-40B4-BE49-F238E27FC236}">
                <a16:creationId xmlns:a16="http://schemas.microsoft.com/office/drawing/2014/main" id="{B9008973-65FB-40C1-893A-A5871259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2FF9B-7CF7-4AFE-BEFA-3CCC769C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999067"/>
            <a:ext cx="6465757" cy="485648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ru-RU" sz="6600" b="1" dirty="0"/>
              <a:t>Поиски и спасение полярной экспедиции Умберто Нобиле</a:t>
            </a:r>
            <a:endParaRPr lang="ru-RU" sz="6600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2558829B-C7EF-4D51-94DF-A8B1A80C2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605" y="1"/>
            <a:ext cx="268139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090A6D10-3F68-4EAB-9085-93C36B5FC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4507" y="767714"/>
            <a:ext cx="3860055" cy="53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4A551-468A-43B6-8FA0-95277169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1459" y="767712"/>
            <a:ext cx="3860055" cy="5322571"/>
          </a:xfrm>
        </p:spPr>
        <p:txBody>
          <a:bodyPr anchor="ctr">
            <a:normAutofit fontScale="25000" lnSpcReduction="20000"/>
          </a:bodyPr>
          <a:lstStyle/>
          <a:p>
            <a:endParaRPr lang="ru-RU" sz="2200" b="1" dirty="0">
              <a:solidFill>
                <a:srgbClr val="FFFFFF"/>
              </a:solidFill>
            </a:endParaRPr>
          </a:p>
          <a:p>
            <a:endParaRPr lang="ru-RU" sz="9600" b="1" dirty="0">
              <a:solidFill>
                <a:srgbClr val="FFFFFF"/>
              </a:solidFill>
            </a:endParaRPr>
          </a:p>
          <a:p>
            <a:r>
              <a:rPr lang="ru-RU" sz="14400" b="1" dirty="0">
                <a:solidFill>
                  <a:srgbClr val="FFFFFF"/>
                </a:solidFill>
              </a:rPr>
              <a:t>(По страницам </a:t>
            </a:r>
          </a:p>
          <a:p>
            <a:r>
              <a:rPr lang="ru-RU" sz="14400" b="1" dirty="0">
                <a:solidFill>
                  <a:srgbClr val="FFFFFF"/>
                </a:solidFill>
              </a:rPr>
              <a:t>Архангельской </a:t>
            </a:r>
          </a:p>
          <a:p>
            <a:r>
              <a:rPr lang="ru-RU" sz="14400" b="1" dirty="0">
                <a:solidFill>
                  <a:srgbClr val="FFFFFF"/>
                </a:solidFill>
              </a:rPr>
              <a:t>губернской </a:t>
            </a:r>
          </a:p>
          <a:p>
            <a:r>
              <a:rPr lang="ru-RU" sz="14400" b="1" dirty="0">
                <a:solidFill>
                  <a:srgbClr val="FFFFFF"/>
                </a:solidFill>
              </a:rPr>
              <a:t>газеты «Волна»)</a:t>
            </a:r>
          </a:p>
          <a:p>
            <a:endParaRPr lang="ru-RU" sz="5100" b="1" dirty="0">
              <a:solidFill>
                <a:srgbClr val="FFFFFF"/>
              </a:solidFill>
            </a:endParaRPr>
          </a:p>
          <a:p>
            <a:endParaRPr lang="ru-RU" sz="5100" b="1" dirty="0">
              <a:solidFill>
                <a:srgbClr val="FFFFFF"/>
              </a:solidFill>
            </a:endParaRPr>
          </a:p>
          <a:p>
            <a:endParaRPr lang="ru-RU" sz="5100" b="1" dirty="0">
              <a:solidFill>
                <a:srgbClr val="FFFFFF"/>
              </a:solidFill>
            </a:endParaRPr>
          </a:p>
          <a:p>
            <a:r>
              <a:rPr lang="ru-RU" sz="9600" b="1" dirty="0">
                <a:solidFill>
                  <a:srgbClr val="FFFFFF"/>
                </a:solidFill>
              </a:rPr>
              <a:t>Проф. Репневский А.В.</a:t>
            </a:r>
          </a:p>
          <a:p>
            <a:r>
              <a:rPr lang="ru-RU" sz="9600" dirty="0">
                <a:solidFill>
                  <a:srgbClr val="FFFFFF"/>
                </a:solidFill>
              </a:rPr>
              <a:t> </a:t>
            </a:r>
          </a:p>
          <a:p>
            <a:endParaRPr lang="ru-RU" sz="5100" dirty="0">
              <a:solidFill>
                <a:srgbClr val="FFFFFF"/>
              </a:solidFill>
            </a:endParaRPr>
          </a:p>
          <a:p>
            <a:endParaRPr lang="ru-RU" sz="5100" dirty="0">
              <a:solidFill>
                <a:srgbClr val="FFFFFF"/>
              </a:solidFill>
            </a:endParaRPr>
          </a:p>
          <a:p>
            <a:r>
              <a:rPr lang="ru-RU" sz="9600" dirty="0">
                <a:solidFill>
                  <a:srgbClr val="FFFFFF"/>
                </a:solidFill>
              </a:rPr>
              <a:t>Архангельск - 2020</a:t>
            </a:r>
            <a:br>
              <a:rPr lang="ru-RU" sz="9600" dirty="0">
                <a:solidFill>
                  <a:srgbClr val="FFFFFF"/>
                </a:solidFill>
              </a:rPr>
            </a:br>
            <a:endParaRPr lang="ru-RU" sz="9600" dirty="0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8C6B01-5C30-47AE-94D3-B54B34D68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761488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8C957847-7C0E-48CD-A0C7-E8F76FCB0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750A171B-FE02-4328-8218-84B8A73D2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D250ED76-8AAB-4BA3-8FB9-7D9DAD1EF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90E9A077-3D43-42CE-A80F-4D77A9640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13B87A5D-9EA1-4543-A4CB-0E744C22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95211382-25DA-4D78-8A2A-65BF812E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B854E96-4BF7-41B7-98ED-218896E4B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37D8D120-EF4A-4300-A248-1F0A6EF04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C2782E1-E97A-4860-805A-381C628EF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DA923931-3C79-451C-B0DD-D8C5C9B12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96552411-1484-4559-9B19-D82BA727F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96625486-87AB-40D0-B29C-F061F36B0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5CF69521-6B14-449B-AFAD-5246F7BBF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FCCB1E40-AD9F-4FDE-9794-BA67A8F09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072A675B-C9E6-4B87-B488-FB7450C0A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07438C80-8A3A-4E13-838D-B676C615B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03A1462E-5653-41AA-9086-553DD10C1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5D0C27E-61AE-48DC-95B4-5FEBCE413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AE1C1E45-C712-4F12-B421-9DBD634FC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6537F337-22CC-46D3-8A70-335E1E44E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87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ABFA776-23BA-4093-B319-9FBDA4A2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696567" cy="237701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/>
              <a:t>В </a:t>
            </a:r>
            <a:r>
              <a:rPr lang="en-US" sz="2400" dirty="0" err="1"/>
              <a:t>последующих</a:t>
            </a:r>
            <a:r>
              <a:rPr lang="en-US" sz="2400" dirty="0"/>
              <a:t> </a:t>
            </a:r>
            <a:r>
              <a:rPr lang="en-US" sz="2400" dirty="0" err="1"/>
              <a:t>статях</a:t>
            </a:r>
            <a:r>
              <a:rPr lang="en-US" sz="2400" dirty="0"/>
              <a:t> </a:t>
            </a:r>
            <a:r>
              <a:rPr lang="en-US" sz="2400" dirty="0" err="1"/>
              <a:t>описывались</a:t>
            </a:r>
            <a:r>
              <a:rPr lang="en-US" sz="2400" dirty="0"/>
              <a:t> </a:t>
            </a:r>
            <a:r>
              <a:rPr lang="en-US" sz="2400" dirty="0" err="1"/>
              <a:t>ледовые</a:t>
            </a:r>
            <a:r>
              <a:rPr lang="en-US" sz="2400" dirty="0"/>
              <a:t> </a:t>
            </a:r>
            <a:r>
              <a:rPr lang="en-US" sz="2400" dirty="0" err="1"/>
              <a:t>возможности</a:t>
            </a:r>
            <a:r>
              <a:rPr lang="en-US" sz="2400" dirty="0"/>
              <a:t> и </a:t>
            </a:r>
            <a:r>
              <a:rPr lang="en-US" sz="2400" dirty="0" err="1"/>
              <a:t>поисковые</a:t>
            </a:r>
            <a:r>
              <a:rPr lang="en-US" sz="2400" dirty="0"/>
              <a:t> </a:t>
            </a:r>
            <a:r>
              <a:rPr lang="en-US" sz="2400" dirty="0" err="1"/>
              <a:t>маршруты</a:t>
            </a:r>
            <a:r>
              <a:rPr lang="en-US" sz="2400" dirty="0"/>
              <a:t> </a:t>
            </a:r>
            <a:r>
              <a:rPr lang="en-US" sz="2400" dirty="0" err="1"/>
              <a:t>архангельских</a:t>
            </a:r>
            <a:r>
              <a:rPr lang="en-US" sz="2400" dirty="0"/>
              <a:t> </a:t>
            </a:r>
            <a:r>
              <a:rPr lang="en-US" sz="2400" dirty="0" err="1"/>
              <a:t>ледокольных</a:t>
            </a:r>
            <a:r>
              <a:rPr lang="en-US" sz="2400" dirty="0"/>
              <a:t> </a:t>
            </a:r>
            <a:r>
              <a:rPr lang="en-US" sz="2400" dirty="0" err="1"/>
              <a:t>судов</a:t>
            </a:r>
            <a:r>
              <a:rPr lang="en-US" sz="2400" dirty="0"/>
              <a:t> </a:t>
            </a:r>
            <a:r>
              <a:rPr lang="en-US" sz="2400" b="1" dirty="0"/>
              <a:t>«</a:t>
            </a:r>
            <a:r>
              <a:rPr lang="en-US" sz="2400" b="1" dirty="0" err="1"/>
              <a:t>Персей</a:t>
            </a:r>
            <a:r>
              <a:rPr lang="en-US" sz="2400" b="1" dirty="0"/>
              <a:t>», «</a:t>
            </a:r>
            <a:r>
              <a:rPr lang="en-US" sz="2400" b="1" dirty="0" err="1"/>
              <a:t>Малыгин</a:t>
            </a:r>
            <a:r>
              <a:rPr lang="en-US" sz="2400" b="1" dirty="0"/>
              <a:t>» </a:t>
            </a:r>
            <a:r>
              <a:rPr lang="en-US" sz="2400" dirty="0"/>
              <a:t>и </a:t>
            </a:r>
            <a:r>
              <a:rPr lang="en-US" sz="2400" dirty="0" err="1"/>
              <a:t>вышедшего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Ленинградского</a:t>
            </a:r>
            <a:r>
              <a:rPr lang="en-US" sz="2400" dirty="0"/>
              <a:t> </a:t>
            </a:r>
            <a:r>
              <a:rPr lang="en-US" sz="2400" dirty="0" err="1"/>
              <a:t>порта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спасения</a:t>
            </a:r>
            <a:r>
              <a:rPr lang="en-US" sz="2400" dirty="0"/>
              <a:t> </a:t>
            </a:r>
            <a:r>
              <a:rPr lang="en-US" sz="2400" dirty="0" err="1"/>
              <a:t>экспедиции</a:t>
            </a:r>
            <a:r>
              <a:rPr lang="en-US" sz="2400" dirty="0"/>
              <a:t> </a:t>
            </a:r>
            <a:r>
              <a:rPr lang="en-US" sz="2400" dirty="0" err="1"/>
              <a:t>Нобиле</a:t>
            </a:r>
            <a:r>
              <a:rPr lang="en-US" sz="2400" dirty="0"/>
              <a:t> </a:t>
            </a:r>
            <a:r>
              <a:rPr lang="en-US" sz="2400" dirty="0" err="1"/>
              <a:t>более</a:t>
            </a:r>
            <a:r>
              <a:rPr lang="en-US" sz="2400" dirty="0"/>
              <a:t> </a:t>
            </a:r>
            <a:r>
              <a:rPr lang="en-US" sz="2400" dirty="0" err="1"/>
              <a:t>мощного</a:t>
            </a:r>
            <a:r>
              <a:rPr lang="en-US" sz="2400" dirty="0"/>
              <a:t> </a:t>
            </a:r>
            <a:r>
              <a:rPr lang="en-US" sz="2400" dirty="0" err="1"/>
              <a:t>ледокола</a:t>
            </a:r>
            <a:r>
              <a:rPr lang="en-US" sz="2400" dirty="0"/>
              <a:t> </a:t>
            </a:r>
            <a:r>
              <a:rPr lang="en-US" sz="2400" b="1" dirty="0"/>
              <a:t>«</a:t>
            </a:r>
            <a:r>
              <a:rPr lang="en-US" sz="2400" b="1" dirty="0" err="1"/>
              <a:t>Красин</a:t>
            </a:r>
            <a:r>
              <a:rPr lang="en-US" sz="2400" b="1" dirty="0"/>
              <a:t>».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Объект 14" descr="Изображение выглядит как транспорт, внешний, корабль, плав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38EC73E0-5805-4E81-851C-8224C9CD4F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" y="819857"/>
            <a:ext cx="3483526" cy="50669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Объект 7" descr="Изображение выглядит как внешний, лодка, плавсредство, вода&#10;&#10;Автоматически созданное описание">
            <a:extLst>
              <a:ext uri="{FF2B5EF4-FFF2-40B4-BE49-F238E27FC236}">
                <a16:creationId xmlns:a16="http://schemas.microsoft.com/office/drawing/2014/main" id="{2C337467-2FB5-41AF-A889-8FEB8AE81E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8" r="-2" b="-2"/>
          <a:stretch/>
        </p:blipFill>
        <p:spPr>
          <a:xfrm>
            <a:off x="5090338" y="1302855"/>
            <a:ext cx="2804299" cy="129107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Объект 9" descr="Изображение выглядит как лодка, транспорт, внешний, вода&#10;&#10;Автоматически созданное описание">
            <a:extLst>
              <a:ext uri="{FF2B5EF4-FFF2-40B4-BE49-F238E27FC236}">
                <a16:creationId xmlns:a16="http://schemas.microsoft.com/office/drawing/2014/main" id="{AFA36C64-7759-4AE7-9E98-ADCD5B100D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5" r="-2" b="-2"/>
          <a:stretch/>
        </p:blipFill>
        <p:spPr>
          <a:xfrm>
            <a:off x="8830415" y="1309525"/>
            <a:ext cx="2775335" cy="127773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1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 descr="Изображение выглядит как внешний, фотография, транспор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4114087A-EAD2-4EA8-96BE-D0F0084738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r="5769"/>
          <a:stretch/>
        </p:blipFill>
        <p:spPr>
          <a:xfrm>
            <a:off x="6096000" y="10"/>
            <a:ext cx="6095694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1AA89-A965-440B-8F30-5D5AF521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340243"/>
            <a:ext cx="4803636" cy="10419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>
                <a:solidFill>
                  <a:srgbClr val="000000"/>
                </a:solidFill>
              </a:rPr>
              <a:t>Статья</a:t>
            </a:r>
            <a:r>
              <a:rPr lang="ru-RU" sz="4000" dirty="0">
                <a:solidFill>
                  <a:srgbClr val="000000"/>
                </a:solidFill>
              </a:rPr>
              <a:t>:</a:t>
            </a:r>
            <a:r>
              <a:rPr lang="en-US" sz="4000" dirty="0">
                <a:solidFill>
                  <a:srgbClr val="000000"/>
                </a:solidFill>
              </a:rPr>
              <a:t> «</a:t>
            </a:r>
            <a:r>
              <a:rPr lang="en-US" sz="4000" dirty="0" err="1">
                <a:solidFill>
                  <a:srgbClr val="000000"/>
                </a:solidFill>
              </a:rPr>
              <a:t>Персей</a:t>
            </a:r>
            <a:r>
              <a:rPr lang="en-US" sz="4000" dirty="0">
                <a:solidFill>
                  <a:srgbClr val="000000"/>
                </a:solidFill>
              </a:rPr>
              <a:t>» </a:t>
            </a:r>
            <a:r>
              <a:rPr lang="en-US" sz="4000" dirty="0" err="1">
                <a:solidFill>
                  <a:srgbClr val="000000"/>
                </a:solidFill>
              </a:rPr>
              <a:t>на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поиски</a:t>
            </a:r>
            <a:r>
              <a:rPr lang="en-US" sz="4000" dirty="0">
                <a:solidFill>
                  <a:srgbClr val="000000"/>
                </a:solidFill>
              </a:rPr>
              <a:t> «</a:t>
            </a:r>
            <a:r>
              <a:rPr lang="en-US" sz="4000" dirty="0" err="1">
                <a:solidFill>
                  <a:srgbClr val="000000"/>
                </a:solidFill>
              </a:rPr>
              <a:t>Италии</a:t>
            </a:r>
            <a:r>
              <a:rPr lang="en-US" sz="4000" dirty="0">
                <a:solidFill>
                  <a:srgbClr val="000000"/>
                </a:solidFill>
              </a:rPr>
              <a:t>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6290C-1CAE-4733-9FA9-3F9B0ABC9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1351424">
            <a:off x="221847" y="1388810"/>
            <a:ext cx="5939079" cy="5108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Г</a:t>
            </a:r>
            <a:r>
              <a:rPr lang="en-US" sz="2000" dirty="0" err="1">
                <a:solidFill>
                  <a:srgbClr val="000000"/>
                </a:solidFill>
              </a:rPr>
              <a:t>азета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r>
              <a:rPr lang="ru-RU" sz="2000" dirty="0">
                <a:solidFill>
                  <a:srgbClr val="000000"/>
                </a:solidFill>
              </a:rPr>
              <a:t>процитировала слова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Начальник</a:t>
            </a:r>
            <a:r>
              <a:rPr lang="ru-RU" sz="2000" dirty="0">
                <a:solidFill>
                  <a:srgbClr val="000000"/>
                </a:solidFill>
              </a:rPr>
              <a:t>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Главнауки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Федор</a:t>
            </a:r>
            <a:r>
              <a:rPr lang="ru-RU" sz="2000" dirty="0">
                <a:solidFill>
                  <a:srgbClr val="000000"/>
                </a:solidFill>
              </a:rPr>
              <a:t>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Николаевич</a:t>
            </a:r>
            <a:r>
              <a:rPr lang="ru-RU" sz="2000" dirty="0">
                <a:solidFill>
                  <a:srgbClr val="000000"/>
                </a:solidFill>
              </a:rPr>
              <a:t>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Петров</a:t>
            </a:r>
            <a:r>
              <a:rPr lang="ru-RU" sz="2000" dirty="0">
                <a:solidFill>
                  <a:srgbClr val="000000"/>
                </a:solidFill>
              </a:rPr>
              <a:t>а, который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доложил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комитету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оказанию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помощи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Нобиле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при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Осавиахиме</a:t>
            </a:r>
            <a:r>
              <a:rPr lang="en-US" sz="2000" dirty="0">
                <a:solidFill>
                  <a:srgbClr val="000000"/>
                </a:solidFill>
              </a:rPr>
              <a:t> СССР </a:t>
            </a:r>
            <a:r>
              <a:rPr lang="en-US" sz="2000" dirty="0" err="1">
                <a:solidFill>
                  <a:srgbClr val="000000"/>
                </a:solidFill>
              </a:rPr>
              <a:t>следующее</a:t>
            </a:r>
            <a:r>
              <a:rPr lang="en-US" sz="2000" dirty="0">
                <a:solidFill>
                  <a:srgbClr val="000000"/>
                </a:solidFill>
              </a:rPr>
              <a:t>: «</a:t>
            </a:r>
            <a:r>
              <a:rPr lang="en-US" sz="2000" dirty="0" err="1">
                <a:solidFill>
                  <a:srgbClr val="000000"/>
                </a:solidFill>
              </a:rPr>
              <a:t>Экспедиционное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судно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плавучий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морской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научный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институт</a:t>
            </a:r>
            <a:r>
              <a:rPr lang="en-US" sz="2000" dirty="0">
                <a:solidFill>
                  <a:srgbClr val="000000"/>
                </a:solidFill>
              </a:rPr>
              <a:t>) «</a:t>
            </a:r>
            <a:r>
              <a:rPr lang="en-US" sz="2000" dirty="0" err="1">
                <a:solidFill>
                  <a:srgbClr val="000000"/>
                </a:solidFill>
              </a:rPr>
              <a:t>Персей</a:t>
            </a:r>
            <a:r>
              <a:rPr lang="en-US" sz="2000" dirty="0">
                <a:solidFill>
                  <a:srgbClr val="000000"/>
                </a:solidFill>
              </a:rPr>
              <a:t>», </a:t>
            </a:r>
            <a:r>
              <a:rPr lang="en-US" sz="2000" dirty="0" err="1">
                <a:solidFill>
                  <a:srgbClr val="000000"/>
                </a:solidFill>
              </a:rPr>
              <a:t>которое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вышло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из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Архангельского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порта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для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гидрографических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изысканий</a:t>
            </a:r>
            <a:r>
              <a:rPr lang="en-US" sz="2000" dirty="0">
                <a:solidFill>
                  <a:srgbClr val="000000"/>
                </a:solidFill>
              </a:rPr>
              <a:t> в </a:t>
            </a:r>
            <a:r>
              <a:rPr lang="en-US" sz="2000" dirty="0" err="1">
                <a:solidFill>
                  <a:srgbClr val="000000"/>
                </a:solidFill>
              </a:rPr>
              <a:t>районе</a:t>
            </a:r>
            <a:r>
              <a:rPr lang="en-US" sz="2000" dirty="0">
                <a:solidFill>
                  <a:srgbClr val="000000"/>
                </a:solidFill>
              </a:rPr>
              <a:t> «</a:t>
            </a:r>
            <a:r>
              <a:rPr lang="en-US" sz="2000" dirty="0" err="1">
                <a:solidFill>
                  <a:srgbClr val="000000"/>
                </a:solidFill>
              </a:rPr>
              <a:t>Новой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Земли</a:t>
            </a:r>
            <a:r>
              <a:rPr lang="en-US" sz="2000" dirty="0">
                <a:solidFill>
                  <a:srgbClr val="000000"/>
                </a:solidFill>
              </a:rPr>
              <a:t>», </a:t>
            </a:r>
            <a:r>
              <a:rPr lang="en-US" sz="2000" dirty="0" err="1">
                <a:solidFill>
                  <a:srgbClr val="000000"/>
                </a:solidFill>
              </a:rPr>
              <a:t>вполне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пригодно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для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плавания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во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льдах</a:t>
            </a:r>
            <a:r>
              <a:rPr lang="en-US" sz="2000" dirty="0">
                <a:solidFill>
                  <a:srgbClr val="000000"/>
                </a:solidFill>
              </a:rPr>
              <a:t> и </a:t>
            </a:r>
            <a:r>
              <a:rPr lang="en-US" sz="2000" dirty="0" err="1">
                <a:solidFill>
                  <a:srgbClr val="000000"/>
                </a:solidFill>
              </a:rPr>
              <a:t>ему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может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быть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поручено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обследование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района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между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Шпицбергеном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землёй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Франца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Иосифа</a:t>
            </a:r>
            <a:r>
              <a:rPr lang="en-US" sz="2000" dirty="0">
                <a:solidFill>
                  <a:srgbClr val="000000"/>
                </a:solidFill>
              </a:rPr>
              <a:t> и </a:t>
            </a:r>
            <a:r>
              <a:rPr lang="en-US" sz="2000" dirty="0" err="1">
                <a:solidFill>
                  <a:srgbClr val="000000"/>
                </a:solidFill>
              </a:rPr>
              <a:t>Новой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Землёй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для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поисков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дирижабля</a:t>
            </a:r>
            <a:r>
              <a:rPr lang="en-US" sz="2000" dirty="0">
                <a:solidFill>
                  <a:srgbClr val="000000"/>
                </a:solidFill>
              </a:rPr>
              <a:t> «</a:t>
            </a:r>
            <a:r>
              <a:rPr lang="en-US" sz="2000" dirty="0" err="1">
                <a:solidFill>
                  <a:srgbClr val="000000"/>
                </a:solidFill>
              </a:rPr>
              <a:t>Италия</a:t>
            </a:r>
            <a:r>
              <a:rPr lang="en-US" sz="2000" dirty="0">
                <a:solidFill>
                  <a:srgbClr val="000000"/>
                </a:solidFill>
              </a:rPr>
              <a:t>»». </a:t>
            </a:r>
            <a:r>
              <a:rPr lang="en-US" sz="2000" dirty="0" err="1">
                <a:solidFill>
                  <a:srgbClr val="000000"/>
                </a:solidFill>
              </a:rPr>
              <a:t>Именно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архангельский</a:t>
            </a:r>
            <a:r>
              <a:rPr lang="en-US" sz="2000" dirty="0">
                <a:solidFill>
                  <a:srgbClr val="000000"/>
                </a:solidFill>
              </a:rPr>
              <a:t> «</a:t>
            </a:r>
            <a:r>
              <a:rPr lang="en-US" sz="2000" dirty="0" err="1">
                <a:solidFill>
                  <a:srgbClr val="000000"/>
                </a:solidFill>
              </a:rPr>
              <a:t>Персей</a:t>
            </a:r>
            <a:r>
              <a:rPr lang="en-US" sz="2000" dirty="0">
                <a:solidFill>
                  <a:srgbClr val="000000"/>
                </a:solidFill>
              </a:rPr>
              <a:t>» - </a:t>
            </a:r>
            <a:r>
              <a:rPr lang="en-US" sz="2000" dirty="0" err="1">
                <a:solidFill>
                  <a:srgbClr val="000000"/>
                </a:solidFill>
              </a:rPr>
              <a:t>относительно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небольшое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судно</a:t>
            </a:r>
            <a:r>
              <a:rPr lang="en-US" sz="2000" dirty="0">
                <a:solidFill>
                  <a:srgbClr val="000000"/>
                </a:solidFill>
              </a:rPr>
              <a:t> - </a:t>
            </a:r>
            <a:r>
              <a:rPr lang="en-US" sz="2000" dirty="0" err="1">
                <a:solidFill>
                  <a:srgbClr val="000000"/>
                </a:solidFill>
              </a:rPr>
              <a:t>первым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вышло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на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поиски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пропавшей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экспедиции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1800" i="1" dirty="0">
                <a:solidFill>
                  <a:srgbClr val="000000"/>
                </a:solidFill>
              </a:rPr>
              <a:t>«</a:t>
            </a:r>
            <a:r>
              <a:rPr lang="en-US" sz="1800" i="1" dirty="0" err="1">
                <a:solidFill>
                  <a:srgbClr val="000000"/>
                </a:solidFill>
              </a:rPr>
              <a:t>Персей</a:t>
            </a:r>
            <a:r>
              <a:rPr lang="en-US" sz="1800" i="1" dirty="0">
                <a:solidFill>
                  <a:srgbClr val="000000"/>
                </a:solidFill>
              </a:rPr>
              <a:t>» </a:t>
            </a:r>
            <a:r>
              <a:rPr lang="en-US" sz="1800" i="1" dirty="0" err="1">
                <a:solidFill>
                  <a:srgbClr val="000000"/>
                </a:solidFill>
              </a:rPr>
              <a:t>на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поиски</a:t>
            </a:r>
            <a:r>
              <a:rPr lang="en-US" sz="1800" i="1" dirty="0">
                <a:solidFill>
                  <a:srgbClr val="000000"/>
                </a:solidFill>
              </a:rPr>
              <a:t> «</a:t>
            </a:r>
            <a:r>
              <a:rPr lang="en-US" sz="1800" i="1" dirty="0" err="1">
                <a:solidFill>
                  <a:srgbClr val="000000"/>
                </a:solidFill>
              </a:rPr>
              <a:t>Италии</a:t>
            </a:r>
            <a:r>
              <a:rPr lang="en-US" sz="1800" i="1" dirty="0">
                <a:solidFill>
                  <a:srgbClr val="000000"/>
                </a:solidFill>
              </a:rPr>
              <a:t>». Волна.1928.№126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80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5CC572D-99D0-4E75-8FC0-FB8D42FB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Начальник Главнауки Федор Николаевич Петров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CFAFFD4-3FCE-410D-878C-23A165D1B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Главнаука</a:t>
            </a:r>
            <a:r>
              <a:rPr lang="en-US" sz="2800" dirty="0"/>
              <a:t> - </a:t>
            </a:r>
            <a:r>
              <a:rPr lang="en-US" sz="2800" dirty="0" err="1">
                <a:hlinkClick r:id="rId2"/>
              </a:rPr>
              <a:t>Главное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управление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научных</a:t>
            </a:r>
            <a:r>
              <a:rPr lang="en-US" sz="2800" dirty="0">
                <a:hlinkClick r:id="rId2"/>
              </a:rPr>
              <a:t> и </a:t>
            </a:r>
            <a:r>
              <a:rPr lang="en-US" sz="2800" dirty="0" err="1">
                <a:hlinkClick r:id="rId2"/>
              </a:rPr>
              <a:t>учебных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заведений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Наркомата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просвещения</a:t>
            </a:r>
            <a:r>
              <a:rPr lang="en-US" sz="2800" dirty="0">
                <a:hlinkClick r:id="rId2"/>
              </a:rPr>
              <a:t> РСФСР</a:t>
            </a:r>
            <a:r>
              <a:rPr lang="en-US" sz="2800" dirty="0"/>
              <a:t>. </a:t>
            </a:r>
            <a:endParaRPr lang="ru-RU" sz="2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В </a:t>
            </a:r>
            <a:r>
              <a:rPr lang="en-US" sz="2800" dirty="0" err="1"/>
              <a:t>те</a:t>
            </a:r>
            <a:r>
              <a:rPr lang="en-US" sz="2800" dirty="0"/>
              <a:t> </a:t>
            </a:r>
            <a:r>
              <a:rPr lang="en-US" sz="2800" dirty="0" err="1"/>
              <a:t>годы</a:t>
            </a:r>
            <a:r>
              <a:rPr lang="en-US" sz="2800" dirty="0"/>
              <a:t> </a:t>
            </a:r>
            <a:r>
              <a:rPr lang="en-US" sz="2800" dirty="0" err="1"/>
              <a:t>полярные</a:t>
            </a:r>
            <a:r>
              <a:rPr lang="en-US" sz="2800" dirty="0"/>
              <a:t> </a:t>
            </a:r>
            <a:r>
              <a:rPr lang="en-US" sz="2800" dirty="0" err="1"/>
              <a:t>экспедиции</a:t>
            </a:r>
            <a:r>
              <a:rPr lang="en-US" sz="2800" dirty="0"/>
              <a:t> </a:t>
            </a:r>
            <a:r>
              <a:rPr lang="en-US" sz="2800" dirty="0" err="1"/>
              <a:t>были</a:t>
            </a:r>
            <a:r>
              <a:rPr lang="en-US" sz="2800" dirty="0"/>
              <a:t> </a:t>
            </a:r>
            <a:r>
              <a:rPr lang="en-US" sz="2800" dirty="0" err="1"/>
              <a:t>заботой</a:t>
            </a:r>
            <a:r>
              <a:rPr lang="en-US" sz="2800" dirty="0"/>
              <a:t> </a:t>
            </a:r>
            <a:r>
              <a:rPr lang="en-US" sz="2800" dirty="0" err="1"/>
              <a:t>этого</a:t>
            </a:r>
            <a:r>
              <a:rPr lang="en-US" sz="2800" dirty="0"/>
              <a:t> </a:t>
            </a:r>
            <a:r>
              <a:rPr lang="en-US" sz="2800" dirty="0" err="1"/>
              <a:t>ведомства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9" name="Объект 8" descr="Изображение выглядит как человек, стол, сид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077C9F2-41B3-4A77-AA3E-35D426BCE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r="122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4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1479806-9C52-49FD-A49E-707A8545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Ледоколу «Малыгин» тоже предстояло идти в ответственный рейс на поиски экспедиции Нобиле</a:t>
            </a:r>
          </a:p>
        </p:txBody>
      </p:sp>
      <p:pic>
        <p:nvPicPr>
          <p:cNvPr id="12" name="Объект 11" descr="Изображение выглядит как внешний, лодка, вода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FC0796AC-DAA9-4E4C-82AC-B5C5ECBDA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7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6767D42-CF2D-4BB5-8C54-8647B315D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На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заседании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комитета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оказанию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помощи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Нобиле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говорилось</a:t>
            </a:r>
            <a:r>
              <a:rPr lang="en-US" sz="2000" dirty="0">
                <a:solidFill>
                  <a:srgbClr val="FFFFFF"/>
                </a:solidFill>
              </a:rPr>
              <a:t>: ««</a:t>
            </a:r>
            <a:r>
              <a:rPr lang="en-US" sz="2000" dirty="0" err="1">
                <a:solidFill>
                  <a:srgbClr val="FFFFFF"/>
                </a:solidFill>
              </a:rPr>
              <a:t>Малыгин</a:t>
            </a:r>
            <a:r>
              <a:rPr lang="en-US" sz="2000" dirty="0">
                <a:solidFill>
                  <a:srgbClr val="FFFFFF"/>
                </a:solidFill>
              </a:rPr>
              <a:t>» </a:t>
            </a:r>
            <a:r>
              <a:rPr lang="en-US" sz="2000" dirty="0" err="1">
                <a:solidFill>
                  <a:srgbClr val="FFFFFF"/>
                </a:solidFill>
              </a:rPr>
              <a:t>является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по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заключению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специалистов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единственным</a:t>
            </a:r>
            <a:r>
              <a:rPr lang="en-US" sz="2000" dirty="0">
                <a:solidFill>
                  <a:srgbClr val="FFFFFF"/>
                </a:solidFill>
              </a:rPr>
              <a:t> в </a:t>
            </a:r>
            <a:r>
              <a:rPr lang="en-US" sz="2000" dirty="0" err="1">
                <a:solidFill>
                  <a:srgbClr val="FFFFFF"/>
                </a:solidFill>
              </a:rPr>
              <a:t>Европе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судном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которое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может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выдержать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затор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льда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встречающийся</a:t>
            </a:r>
            <a:r>
              <a:rPr lang="en-US" sz="2000" dirty="0">
                <a:solidFill>
                  <a:srgbClr val="FFFFFF"/>
                </a:solidFill>
              </a:rPr>
              <a:t> в </a:t>
            </a:r>
            <a:r>
              <a:rPr lang="en-US" sz="2000" dirty="0" err="1">
                <a:solidFill>
                  <a:srgbClr val="FFFFFF"/>
                </a:solidFill>
              </a:rPr>
              <a:t>Ледовитом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океане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Ни</a:t>
            </a:r>
            <a:r>
              <a:rPr lang="en-US" sz="2000" dirty="0">
                <a:solidFill>
                  <a:srgbClr val="FFFFFF"/>
                </a:solidFill>
              </a:rPr>
              <a:t> у </a:t>
            </a:r>
            <a:r>
              <a:rPr lang="en-US" sz="2000" dirty="0" err="1">
                <a:solidFill>
                  <a:srgbClr val="FFFFFF"/>
                </a:solidFill>
              </a:rPr>
              <a:t>Норвегии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ни</a:t>
            </a:r>
            <a:r>
              <a:rPr lang="en-US" sz="2000" dirty="0">
                <a:solidFill>
                  <a:srgbClr val="FFFFFF"/>
                </a:solidFill>
              </a:rPr>
              <a:t> у </a:t>
            </a:r>
            <a:r>
              <a:rPr lang="en-US" sz="2000" dirty="0" err="1">
                <a:solidFill>
                  <a:srgbClr val="FFFFFF"/>
                </a:solidFill>
              </a:rPr>
              <a:t>Швеции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ни</a:t>
            </a:r>
            <a:r>
              <a:rPr lang="en-US" sz="2000" dirty="0">
                <a:solidFill>
                  <a:srgbClr val="FFFFFF"/>
                </a:solidFill>
              </a:rPr>
              <a:t> у </a:t>
            </a:r>
            <a:r>
              <a:rPr lang="en-US" sz="2000" dirty="0" err="1">
                <a:solidFill>
                  <a:srgbClr val="FFFFFF"/>
                </a:solidFill>
              </a:rPr>
              <a:t>других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северных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государств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не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было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ледокола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подобного</a:t>
            </a:r>
            <a:r>
              <a:rPr lang="en-US" sz="2000" dirty="0">
                <a:solidFill>
                  <a:srgbClr val="FFFFFF"/>
                </a:solidFill>
              </a:rPr>
              <a:t> «</a:t>
            </a:r>
            <a:r>
              <a:rPr lang="en-US" sz="2000" dirty="0" err="1">
                <a:solidFill>
                  <a:srgbClr val="FFFFFF"/>
                </a:solidFill>
              </a:rPr>
              <a:t>Малыгину</a:t>
            </a:r>
            <a:r>
              <a:rPr lang="en-US" sz="2000" dirty="0">
                <a:solidFill>
                  <a:srgbClr val="FFFFFF"/>
                </a:solidFill>
              </a:rPr>
              <a:t>»».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i="1" dirty="0" err="1">
                <a:solidFill>
                  <a:srgbClr val="FFFFFF"/>
                </a:solidFill>
              </a:rPr>
              <a:t>На</a:t>
            </a:r>
            <a:r>
              <a:rPr lang="en-US" sz="2000" i="1" dirty="0">
                <a:solidFill>
                  <a:srgbClr val="FFFFFF"/>
                </a:solidFill>
              </a:rPr>
              <a:t> </a:t>
            </a:r>
            <a:r>
              <a:rPr lang="en-US" sz="2000" i="1" dirty="0" err="1">
                <a:solidFill>
                  <a:srgbClr val="FFFFFF"/>
                </a:solidFill>
              </a:rPr>
              <a:t>кануне</a:t>
            </a:r>
            <a:r>
              <a:rPr lang="en-US" sz="2000" i="1" dirty="0">
                <a:solidFill>
                  <a:srgbClr val="FFFFFF"/>
                </a:solidFill>
              </a:rPr>
              <a:t> </a:t>
            </a:r>
            <a:r>
              <a:rPr lang="en-US" sz="2000" i="1" dirty="0" err="1">
                <a:solidFill>
                  <a:srgbClr val="FFFFFF"/>
                </a:solidFill>
              </a:rPr>
              <a:t>отплытия</a:t>
            </a:r>
            <a:r>
              <a:rPr lang="en-US" sz="2000" i="1" dirty="0">
                <a:solidFill>
                  <a:srgbClr val="FFFFFF"/>
                </a:solidFill>
              </a:rPr>
              <a:t>. Волна.1928.№134.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2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B3039C-8D7B-4C17-B1F0-582DA0326D48}"/>
              </a:ext>
            </a:extLst>
          </p:cNvPr>
          <p:cNvSpPr/>
          <p:nvPr/>
        </p:nvSpPr>
        <p:spPr>
          <a:xfrm>
            <a:off x="510363" y="83725"/>
            <a:ext cx="10887739" cy="611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Зарубежным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спасательям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газета отводила куда меньше внимания, чем усилиям СССР и роли Архангельска. Преобладал телеграфный стиль.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«На поиски Нобиле из Норвегии было отправлено 2 самолёта»,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Лётчик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Лютцов-Хольм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предпринял попытку разыскать Нобле», «…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Стокгольма на север Ботнического залива вылетел итальянский лётчик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Мадделен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розысков экспедиции Нобиле», </a:t>
            </a:r>
            <a:r>
              <a:rPr lang="ru-RU" sz="2400" dirty="0">
                <a:solidFill>
                  <a:srgbClr val="99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Военные власти Финляндии решили отправить для оказания помощи Нобиле финский военный аэроплан», «Шведское правительство отправило для организации помощи Нобиле большой гидросамолёт с пятью человеками экипажа»,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«французское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правительство снарядило самолёт. Пилот самолёта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Гильбо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 борту самолёта вылетели Амундсен и лейтенант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Дитрихсен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1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28F75-2F3A-4522-B560-B7572643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2835554" cy="5557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 err="1"/>
              <a:t>Зато</a:t>
            </a:r>
            <a:r>
              <a:rPr lang="en-US" sz="2500" dirty="0"/>
              <a:t> </a:t>
            </a:r>
            <a:r>
              <a:rPr lang="en-US" sz="2500" dirty="0" err="1"/>
              <a:t>во</a:t>
            </a:r>
            <a:r>
              <a:rPr lang="en-US" sz="2500" dirty="0"/>
              <a:t> </a:t>
            </a:r>
            <a:r>
              <a:rPr lang="en-US" sz="2500" dirty="0" err="1"/>
              <a:t>многих</a:t>
            </a:r>
            <a:r>
              <a:rPr lang="en-US" sz="2500" dirty="0"/>
              <a:t> </a:t>
            </a:r>
            <a:r>
              <a:rPr lang="en-US" sz="2500" dirty="0" err="1"/>
              <a:t>статьях</a:t>
            </a:r>
            <a:r>
              <a:rPr lang="en-US" sz="2500" dirty="0"/>
              <a:t> «</a:t>
            </a:r>
            <a:r>
              <a:rPr lang="en-US" sz="2500" dirty="0" err="1"/>
              <a:t>Волны</a:t>
            </a:r>
            <a:r>
              <a:rPr lang="en-US" sz="2500" dirty="0"/>
              <a:t>» </a:t>
            </a:r>
            <a:r>
              <a:rPr lang="en-US" sz="2500" dirty="0" err="1"/>
              <a:t>даётся</a:t>
            </a:r>
            <a:r>
              <a:rPr lang="en-US" sz="2500" dirty="0"/>
              <a:t> </a:t>
            </a:r>
            <a:r>
              <a:rPr lang="en-US" sz="2500" dirty="0" err="1"/>
              <a:t>подробное</a:t>
            </a:r>
            <a:r>
              <a:rPr lang="en-US" sz="2500" dirty="0"/>
              <a:t> </a:t>
            </a:r>
            <a:r>
              <a:rPr lang="en-US" sz="2500" dirty="0" err="1"/>
              <a:t>описание</a:t>
            </a:r>
            <a:r>
              <a:rPr lang="en-US" sz="2500" dirty="0"/>
              <a:t> </a:t>
            </a:r>
            <a:r>
              <a:rPr lang="en-US" sz="2500" dirty="0" err="1"/>
              <a:t>разведывательных</a:t>
            </a:r>
            <a:r>
              <a:rPr lang="en-US" sz="2500" dirty="0"/>
              <a:t> </a:t>
            </a:r>
            <a:r>
              <a:rPr lang="en-US" sz="2500" dirty="0" err="1"/>
              <a:t>полётов</a:t>
            </a:r>
            <a:r>
              <a:rPr lang="en-US" sz="2500" dirty="0"/>
              <a:t> </a:t>
            </a:r>
            <a:r>
              <a:rPr lang="en-US" sz="2500" dirty="0" err="1"/>
              <a:t>пилотов</a:t>
            </a:r>
            <a:r>
              <a:rPr lang="en-US" sz="2500" dirty="0"/>
              <a:t> </a:t>
            </a:r>
            <a:r>
              <a:rPr lang="en-US" sz="2500" dirty="0" err="1"/>
              <a:t>Бабушкина</a:t>
            </a:r>
            <a:r>
              <a:rPr lang="en-US" sz="2500" dirty="0"/>
              <a:t>, </a:t>
            </a:r>
            <a:r>
              <a:rPr lang="en-US" sz="2500" dirty="0" err="1"/>
              <a:t>Чухновского</a:t>
            </a:r>
            <a:r>
              <a:rPr lang="en-US" sz="2500" dirty="0"/>
              <a:t>, а </a:t>
            </a:r>
            <a:r>
              <a:rPr lang="en-US" sz="2500" dirty="0" err="1"/>
              <a:t>также</a:t>
            </a:r>
            <a:r>
              <a:rPr lang="en-US" sz="2500" dirty="0"/>
              <a:t> </a:t>
            </a:r>
            <a:r>
              <a:rPr lang="en-US" sz="2500" dirty="0" err="1"/>
              <a:t>участников</a:t>
            </a:r>
            <a:r>
              <a:rPr lang="en-US" sz="2500" dirty="0"/>
              <a:t> </a:t>
            </a:r>
            <a:r>
              <a:rPr lang="en-US" sz="2500" dirty="0" err="1"/>
              <a:t>полёта</a:t>
            </a:r>
            <a:r>
              <a:rPr lang="en-US" sz="2500" dirty="0"/>
              <a:t> </a:t>
            </a:r>
            <a:r>
              <a:rPr lang="en-US" sz="2500" dirty="0" err="1"/>
              <a:t>Лаврова</a:t>
            </a:r>
            <a:r>
              <a:rPr lang="en-US" sz="2500" dirty="0"/>
              <a:t>, </a:t>
            </a:r>
            <a:r>
              <a:rPr lang="en-US" sz="2500" dirty="0" err="1"/>
              <a:t>механика</a:t>
            </a:r>
            <a:r>
              <a:rPr lang="en-US" sz="2500" dirty="0"/>
              <a:t> </a:t>
            </a:r>
            <a:r>
              <a:rPr lang="en-US" sz="2500" dirty="0" err="1"/>
              <a:t>Грошева</a:t>
            </a:r>
            <a:r>
              <a:rPr lang="en-US" sz="2500" dirty="0"/>
              <a:t> и </a:t>
            </a:r>
            <a:r>
              <a:rPr lang="en-US" sz="2500" dirty="0" err="1"/>
              <a:t>радиста</a:t>
            </a:r>
            <a:r>
              <a:rPr lang="en-US" sz="2500" dirty="0"/>
              <a:t> </a:t>
            </a:r>
            <a:r>
              <a:rPr lang="en-US" sz="2500" dirty="0" err="1"/>
              <a:t>Фоминых</a:t>
            </a:r>
            <a:r>
              <a:rPr lang="en-US" sz="2500" dirty="0"/>
              <a:t>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3595D4-96AF-413C-B5F7-4079B76B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8302" y="647700"/>
            <a:ext cx="3618162" cy="5557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Эти</a:t>
            </a:r>
            <a:r>
              <a:rPr lang="en-US" sz="1800" dirty="0"/>
              <a:t> </a:t>
            </a:r>
            <a:r>
              <a:rPr lang="en-US" sz="1800" dirty="0" err="1"/>
              <a:t>газетные</a:t>
            </a:r>
            <a:r>
              <a:rPr lang="en-US" sz="1800" dirty="0"/>
              <a:t> </a:t>
            </a:r>
            <a:r>
              <a:rPr lang="en-US" sz="1800" dirty="0" err="1"/>
              <a:t>рассказы</a:t>
            </a:r>
            <a:r>
              <a:rPr lang="en-US" sz="1800" dirty="0"/>
              <a:t> </a:t>
            </a:r>
            <a:r>
              <a:rPr lang="en-US" sz="1800" dirty="0" err="1"/>
              <a:t>были</a:t>
            </a:r>
            <a:r>
              <a:rPr lang="en-US" sz="1800" dirty="0"/>
              <a:t> </a:t>
            </a:r>
            <a:r>
              <a:rPr lang="en-US" sz="1800" dirty="0" err="1"/>
              <a:t>весьма</a:t>
            </a:r>
            <a:r>
              <a:rPr lang="en-US" sz="1800" dirty="0"/>
              <a:t> </a:t>
            </a:r>
            <a:r>
              <a:rPr lang="en-US" sz="1800" dirty="0" err="1"/>
              <a:t>красочны</a:t>
            </a:r>
            <a:r>
              <a:rPr lang="en-US" sz="1800" dirty="0"/>
              <a:t> и </a:t>
            </a:r>
            <a:r>
              <a:rPr lang="en-US" sz="1800" dirty="0" err="1"/>
              <a:t>были</a:t>
            </a:r>
            <a:r>
              <a:rPr lang="en-US" sz="1800" dirty="0"/>
              <a:t> </a:t>
            </a:r>
            <a:r>
              <a:rPr lang="en-US" sz="1800" dirty="0" err="1"/>
              <a:t>призваны</a:t>
            </a:r>
            <a:r>
              <a:rPr lang="en-US" sz="1800" dirty="0"/>
              <a:t> </a:t>
            </a:r>
            <a:r>
              <a:rPr lang="en-US" sz="1800" dirty="0" err="1"/>
              <a:t>вызывать</a:t>
            </a:r>
            <a:r>
              <a:rPr lang="en-US" sz="1800" dirty="0"/>
              <a:t> у </a:t>
            </a:r>
            <a:r>
              <a:rPr lang="en-US" sz="1800" dirty="0" err="1"/>
              <a:t>читателя</a:t>
            </a:r>
            <a:r>
              <a:rPr lang="en-US" sz="1800" dirty="0"/>
              <a:t> </a:t>
            </a:r>
            <a:r>
              <a:rPr lang="en-US" sz="1800" dirty="0" err="1"/>
              <a:t>восхищение</a:t>
            </a:r>
            <a:r>
              <a:rPr lang="en-US" sz="1800" dirty="0"/>
              <a:t> </a:t>
            </a:r>
            <a:r>
              <a:rPr lang="en-US" sz="1800" dirty="0" err="1"/>
              <a:t>героизмом</a:t>
            </a:r>
            <a:r>
              <a:rPr lang="en-US" sz="1800" dirty="0"/>
              <a:t> </a:t>
            </a:r>
            <a:r>
              <a:rPr lang="en-US" sz="1800" dirty="0" err="1"/>
              <a:t>советских</a:t>
            </a:r>
            <a:r>
              <a:rPr lang="en-US" sz="1800" dirty="0"/>
              <a:t> </a:t>
            </a:r>
            <a:r>
              <a:rPr lang="en-US" sz="1800" dirty="0" err="1"/>
              <a:t>лётчиков</a:t>
            </a:r>
            <a:r>
              <a:rPr lang="en-US" sz="1800" dirty="0"/>
              <a:t>, </a:t>
            </a:r>
            <a:r>
              <a:rPr lang="en-US" sz="1800" dirty="0" err="1"/>
              <a:t>оказывающих</a:t>
            </a:r>
            <a:r>
              <a:rPr lang="en-US" sz="1800" dirty="0"/>
              <a:t> </a:t>
            </a:r>
            <a:r>
              <a:rPr lang="en-US" sz="1800" dirty="0" err="1"/>
              <a:t>помощь</a:t>
            </a:r>
            <a:r>
              <a:rPr lang="en-US" sz="1800" dirty="0"/>
              <a:t> </a:t>
            </a:r>
            <a:r>
              <a:rPr lang="en-US" sz="1800" dirty="0" err="1"/>
              <a:t>иностранцам</a:t>
            </a:r>
            <a:r>
              <a:rPr lang="en-US" sz="18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Объект 5" descr="Изображение выглядит как текст, книга, фотография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4C1AF7B-7737-4BE6-A676-6189DD822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6764"/>
          <a:stretch/>
        </p:blipFill>
        <p:spPr>
          <a:xfrm>
            <a:off x="7431299" y="1"/>
            <a:ext cx="4760702" cy="6856413"/>
          </a:xfrm>
          <a:custGeom>
            <a:avLst/>
            <a:gdLst/>
            <a:ahLst/>
            <a:cxnLst/>
            <a:rect l="l" t="t" r="r" b="b"/>
            <a:pathLst>
              <a:path w="4760702" h="6856413">
                <a:moveTo>
                  <a:pt x="0" y="0"/>
                </a:moveTo>
                <a:lnTo>
                  <a:pt x="4760702" y="0"/>
                </a:lnTo>
                <a:lnTo>
                  <a:pt x="4760702" y="6856413"/>
                </a:lnTo>
                <a:lnTo>
                  <a:pt x="168269" y="6856413"/>
                </a:lnTo>
                <a:lnTo>
                  <a:pt x="228520" y="6494592"/>
                </a:lnTo>
                <a:cubicBezTo>
                  <a:pt x="521784" y="4449343"/>
                  <a:pt x="126947" y="2404092"/>
                  <a:pt x="14408" y="3588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457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фотография, синий, проигрыватель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82990435-193D-4766-9BF7-029576831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14" y="0"/>
            <a:ext cx="9221972" cy="69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26C455-A730-4C4D-8962-3750FC348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70" y="110002"/>
            <a:ext cx="8997329" cy="674799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389EA-C6EE-4EA0-963D-EEDE3251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В 145-м номере «Волна» за 1928 г. опубликовала статью о продвижении спасательной экспедиции ледокола «Красин» </a:t>
            </a:r>
            <a:endParaRPr lang="en-US" sz="2800" dirty="0"/>
          </a:p>
        </p:txBody>
      </p:sp>
      <p:cxnSp>
        <p:nvCxnSpPr>
          <p:cNvPr id="20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6E63258E-4306-4EB7-9636-65958FC6E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0" y="2575041"/>
            <a:ext cx="5120114" cy="40809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В </a:t>
            </a:r>
            <a:r>
              <a:rPr lang="en-US" sz="3200" dirty="0" err="1"/>
              <a:t>статье</a:t>
            </a:r>
            <a:r>
              <a:rPr lang="en-US" sz="3200" dirty="0"/>
              <a:t> </a:t>
            </a:r>
            <a:r>
              <a:rPr lang="en-US" sz="3200" dirty="0" err="1"/>
              <a:t>есть</a:t>
            </a:r>
            <a:r>
              <a:rPr lang="en-US" sz="3200" dirty="0"/>
              <a:t> </a:t>
            </a:r>
            <a:r>
              <a:rPr lang="en-US" sz="3200" dirty="0" err="1"/>
              <a:t>такие</a:t>
            </a:r>
            <a:r>
              <a:rPr lang="en-US" sz="3200" dirty="0"/>
              <a:t> </a:t>
            </a:r>
            <a:r>
              <a:rPr lang="en-US" sz="3200" dirty="0" err="1"/>
              <a:t>строки</a:t>
            </a:r>
            <a:r>
              <a:rPr lang="en-US" sz="3200" dirty="0"/>
              <a:t>: «</a:t>
            </a:r>
            <a:r>
              <a:rPr lang="en-US" sz="3200" dirty="0" err="1"/>
              <a:t>Ночью</a:t>
            </a:r>
            <a:r>
              <a:rPr lang="en-US" sz="3200" dirty="0"/>
              <a:t> </a:t>
            </a:r>
            <a:r>
              <a:rPr lang="en-US" sz="3200" dirty="0" err="1"/>
              <a:t>экспедиция</a:t>
            </a:r>
            <a:r>
              <a:rPr lang="en-US" sz="3200" dirty="0"/>
              <a:t> </a:t>
            </a:r>
            <a:r>
              <a:rPr lang="en-US" sz="3200" dirty="0" err="1"/>
              <a:t>получила</a:t>
            </a:r>
            <a:r>
              <a:rPr lang="en-US" sz="3200" dirty="0"/>
              <a:t> </a:t>
            </a:r>
            <a:r>
              <a:rPr lang="en-US" sz="3200" dirty="0" err="1"/>
              <a:t>телеграмму</a:t>
            </a:r>
            <a:r>
              <a:rPr lang="en-US" sz="3200" dirty="0"/>
              <a:t> </a:t>
            </a:r>
            <a:r>
              <a:rPr lang="en-US" sz="3200" dirty="0" err="1"/>
              <a:t>от</a:t>
            </a:r>
            <a:r>
              <a:rPr lang="en-US" sz="3200" dirty="0"/>
              <a:t> </a:t>
            </a:r>
            <a:r>
              <a:rPr lang="en-US" sz="3200" dirty="0" err="1"/>
              <a:t>Комитета</a:t>
            </a:r>
            <a:r>
              <a:rPr lang="en-US" sz="3200" dirty="0"/>
              <a:t> </a:t>
            </a:r>
            <a:r>
              <a:rPr lang="en-US" sz="3200" dirty="0" err="1"/>
              <a:t>помощи</a:t>
            </a:r>
            <a:r>
              <a:rPr lang="en-US" sz="3200" dirty="0"/>
              <a:t> </a:t>
            </a:r>
            <a:r>
              <a:rPr lang="en-US" sz="3200" dirty="0" err="1"/>
              <a:t>Нобиле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подписью</a:t>
            </a:r>
            <a:r>
              <a:rPr lang="en-US" sz="3200" dirty="0"/>
              <a:t> </a:t>
            </a:r>
            <a:r>
              <a:rPr lang="en-US" sz="3200" dirty="0" err="1"/>
              <a:t>Уншлихта</a:t>
            </a:r>
            <a:r>
              <a:rPr lang="en-US" sz="3200" dirty="0"/>
              <a:t>, в </a:t>
            </a:r>
            <a:r>
              <a:rPr lang="en-US" sz="3200" dirty="0" err="1"/>
              <a:t>которой</a:t>
            </a:r>
            <a:r>
              <a:rPr lang="en-US" sz="3200" dirty="0"/>
              <a:t> </a:t>
            </a:r>
            <a:r>
              <a:rPr lang="en-US" sz="3200" dirty="0" err="1"/>
              <a:t>Комитет</a:t>
            </a:r>
            <a:r>
              <a:rPr lang="en-US" sz="3200" dirty="0"/>
              <a:t> </a:t>
            </a:r>
            <a:r>
              <a:rPr lang="en-US" sz="3200" dirty="0" err="1"/>
              <a:t>приветствует</a:t>
            </a:r>
            <a:r>
              <a:rPr lang="en-US" sz="3200" dirty="0"/>
              <a:t> </a:t>
            </a:r>
            <a:r>
              <a:rPr lang="en-US" sz="3200" dirty="0" err="1"/>
              <a:t>экспедицию</a:t>
            </a:r>
            <a:r>
              <a:rPr lang="en-US" sz="3200" dirty="0"/>
              <a:t> и </a:t>
            </a:r>
            <a:r>
              <a:rPr lang="en-US" sz="3200" dirty="0" err="1"/>
              <a:t>уверен</a:t>
            </a:r>
            <a:r>
              <a:rPr lang="en-US" sz="3200" dirty="0"/>
              <a:t>, </a:t>
            </a:r>
            <a:r>
              <a:rPr lang="en-US" sz="3200" dirty="0" err="1"/>
              <a:t>что</a:t>
            </a:r>
            <a:r>
              <a:rPr lang="en-US" sz="3200" dirty="0"/>
              <a:t> </a:t>
            </a:r>
            <a:r>
              <a:rPr lang="en-US" sz="3200" dirty="0" err="1"/>
              <a:t>экспедиция</a:t>
            </a:r>
            <a:r>
              <a:rPr lang="en-US" sz="3200" dirty="0"/>
              <a:t> </a:t>
            </a:r>
            <a:r>
              <a:rPr lang="en-US" sz="3200" dirty="0" err="1"/>
              <a:t>выполнит</a:t>
            </a:r>
            <a:r>
              <a:rPr lang="en-US" sz="3200" dirty="0"/>
              <a:t> </a:t>
            </a:r>
            <a:r>
              <a:rPr lang="en-US" sz="3200" dirty="0" err="1"/>
              <a:t>свою</a:t>
            </a:r>
            <a:r>
              <a:rPr lang="en-US" sz="3200" dirty="0"/>
              <a:t> </a:t>
            </a:r>
            <a:r>
              <a:rPr lang="en-US" sz="3200" dirty="0" err="1"/>
              <a:t>задачу</a:t>
            </a:r>
            <a:r>
              <a:rPr lang="en-US" sz="3200" dirty="0"/>
              <a:t>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3EBFCC-46E9-4813-9BCA-6528438E63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2" b="20699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13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D050A-0593-4063-A57A-4A28F943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1" y="478465"/>
            <a:ext cx="3934047" cy="1978825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задачей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экипажа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Красина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понималось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только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спасение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экспедиции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Нобиле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поход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Земле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Франца-Иосифа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6AD82F-437E-4692-9088-DB2927829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771" y="2638043"/>
            <a:ext cx="4082903" cy="389034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err="1"/>
              <a:t>Ледокол</a:t>
            </a:r>
            <a:r>
              <a:rPr lang="en-US" sz="2800" dirty="0"/>
              <a:t> </a:t>
            </a:r>
            <a:r>
              <a:rPr lang="en-US" sz="2800" dirty="0" err="1"/>
              <a:t>подошел</a:t>
            </a:r>
            <a:r>
              <a:rPr lang="en-US" sz="2800" dirty="0"/>
              <a:t> к </a:t>
            </a:r>
            <a:r>
              <a:rPr lang="en-US" sz="2800" dirty="0" err="1"/>
              <a:t>берегам</a:t>
            </a:r>
            <a:r>
              <a:rPr lang="en-US" sz="2800" dirty="0"/>
              <a:t> </a:t>
            </a:r>
            <a:r>
              <a:rPr lang="en-US" sz="2800" dirty="0" err="1"/>
              <a:t>Земли</a:t>
            </a:r>
            <a:r>
              <a:rPr lang="en-US" sz="2800" dirty="0"/>
              <a:t> </a:t>
            </a:r>
            <a:r>
              <a:rPr lang="en-US" sz="2800" dirty="0" err="1"/>
              <a:t>Франца-Иосифа</a:t>
            </a:r>
            <a:r>
              <a:rPr lang="en-US" sz="2800" dirty="0"/>
              <a:t> и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мысе</a:t>
            </a:r>
            <a:r>
              <a:rPr lang="en-US" sz="2800" dirty="0"/>
              <a:t> </a:t>
            </a:r>
            <a:r>
              <a:rPr lang="en-US" sz="2800" dirty="0" err="1"/>
              <a:t>Георга</a:t>
            </a:r>
            <a:r>
              <a:rPr lang="en-US" sz="2800" dirty="0"/>
              <a:t>, </a:t>
            </a:r>
            <a:r>
              <a:rPr lang="en-US" sz="2800" dirty="0" err="1"/>
              <a:t>руководитель</a:t>
            </a:r>
            <a:r>
              <a:rPr lang="en-US" sz="2800" dirty="0"/>
              <a:t> </a:t>
            </a:r>
            <a:r>
              <a:rPr lang="en-US" sz="2800" dirty="0" err="1"/>
              <a:t>похода</a:t>
            </a:r>
            <a:r>
              <a:rPr lang="en-US" sz="2800" dirty="0"/>
              <a:t> Р.Л. </a:t>
            </a:r>
            <a:r>
              <a:rPr lang="en-US" sz="2800" dirty="0" err="1"/>
              <a:t>Самойлович</a:t>
            </a:r>
            <a:r>
              <a:rPr lang="en-US" sz="2800" dirty="0"/>
              <a:t> </a:t>
            </a:r>
            <a:r>
              <a:rPr lang="en-US" sz="2800" dirty="0" err="1"/>
              <a:t>водрузил</a:t>
            </a:r>
            <a:r>
              <a:rPr lang="en-US" sz="2800" dirty="0"/>
              <a:t> </a:t>
            </a:r>
            <a:r>
              <a:rPr lang="en-US" sz="2800" dirty="0" err="1"/>
              <a:t>флаг</a:t>
            </a:r>
            <a:r>
              <a:rPr lang="en-US" sz="2800" dirty="0"/>
              <a:t> </a:t>
            </a:r>
            <a:r>
              <a:rPr lang="en-US" sz="2800" dirty="0" err="1"/>
              <a:t>Советского</a:t>
            </a:r>
            <a:r>
              <a:rPr lang="en-US" sz="2800" dirty="0"/>
              <a:t> </a:t>
            </a:r>
            <a:r>
              <a:rPr lang="en-US" sz="2800" dirty="0" err="1"/>
              <a:t>Союза</a:t>
            </a:r>
            <a:r>
              <a:rPr lang="en-US" sz="2800" dirty="0"/>
              <a:t>, </a:t>
            </a:r>
            <a:r>
              <a:rPr lang="en-US" sz="2800" dirty="0" err="1"/>
              <a:t>тем</a:t>
            </a:r>
            <a:r>
              <a:rPr lang="en-US" sz="2800" dirty="0"/>
              <a:t> </a:t>
            </a:r>
            <a:r>
              <a:rPr lang="ru-RU" sz="2800" dirty="0"/>
              <a:t>самым, </a:t>
            </a:r>
            <a:r>
              <a:rPr lang="en-US" sz="2800" dirty="0" err="1"/>
              <a:t>утвердив</a:t>
            </a:r>
            <a:r>
              <a:rPr lang="en-US" sz="2800" dirty="0"/>
              <a:t> </a:t>
            </a:r>
            <a:r>
              <a:rPr lang="en-US" sz="2800" dirty="0" err="1"/>
              <a:t>принадлежность</a:t>
            </a:r>
            <a:r>
              <a:rPr lang="en-US" sz="2800" dirty="0"/>
              <a:t> </a:t>
            </a:r>
            <a:r>
              <a:rPr lang="en-US" sz="2800" dirty="0" err="1"/>
              <a:t>данной</a:t>
            </a:r>
            <a:r>
              <a:rPr lang="en-US" sz="2800" dirty="0"/>
              <a:t> </a:t>
            </a:r>
            <a:r>
              <a:rPr lang="en-US" sz="2800" dirty="0" err="1"/>
              <a:t>территории</a:t>
            </a:r>
            <a:r>
              <a:rPr lang="en-US" sz="2800" dirty="0"/>
              <a:t> СССР</a:t>
            </a:r>
          </a:p>
        </p:txBody>
      </p:sp>
      <p:pic>
        <p:nvPicPr>
          <p:cNvPr id="6" name="Рисунок 5" descr="Изображение выглядит как человек, мужчина, носит, бейсбол&#10;&#10;Автоматически созданное описание">
            <a:extLst>
              <a:ext uri="{FF2B5EF4-FFF2-40B4-BE49-F238E27FC236}">
                <a16:creationId xmlns:a16="http://schemas.microsoft.com/office/drawing/2014/main" id="{6AA3D597-90CF-41E4-8FAC-1FB44ABB28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426"/>
          <a:stretch/>
        </p:blipFill>
        <p:spPr>
          <a:xfrm>
            <a:off x="5632631" y="643467"/>
            <a:ext cx="5581033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43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1B5A8-377A-4281-AD1B-A9EE2AC0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Ворота в Арктику и газета «Волна»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793DC-85BD-48A4-9CA8-3AEB4781F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47" y="467833"/>
            <a:ext cx="6445061" cy="6039293"/>
          </a:xfrm>
          <a:solidFill>
            <a:schemeClr val="bg2"/>
          </a:solidFill>
        </p:spPr>
        <p:txBody>
          <a:bodyPr anchor="ctr">
            <a:normAutofit lnSpcReduction="10000"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Архангельск с </a:t>
            </a:r>
            <a:r>
              <a:rPr lang="en-US" sz="2400" dirty="0">
                <a:solidFill>
                  <a:srgbClr val="000000"/>
                </a:solidFill>
              </a:rPr>
              <a:t>XIX</a:t>
            </a:r>
            <a:r>
              <a:rPr lang="ru-RU" sz="2400" dirty="0">
                <a:solidFill>
                  <a:srgbClr val="000000"/>
                </a:solidFill>
              </a:rPr>
              <a:t> века считался «воротами в Арктику», а потому население губернии (поморы) всегда живо реагировало на любые известия, посвященные экспедициям в полярные воды</a:t>
            </a:r>
          </a:p>
          <a:p>
            <a:r>
              <a:rPr lang="ru-RU" sz="2400" dirty="0">
                <a:solidFill>
                  <a:srgbClr val="000000"/>
                </a:solidFill>
              </a:rPr>
              <a:t>Со второй половины 20-х гг. ХХ в. Советский Союз всё активнее позиционировал себя на мировой арене в качестве арктической державы, а из Архангельска в воды Ледовитого океана регулярно стартовали морские и воздушные экспедиции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Основным советским губернским органом печати, издававшимся с 1922 по 1929 годы, являлась газета «Волна».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События, связанные с покорением Арктики, были приоритетной темой главной газеты Русского Севера</a:t>
            </a:r>
          </a:p>
          <a:p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1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00C1C-14DD-4CEA-9481-C82C5650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Акцент на благодарностях зарубежных властей советским героям – спасателям</a:t>
            </a: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60F15D-5F2B-471D-9BE8-9F2B4B05CCB6}"/>
              </a:ext>
            </a:extLst>
          </p:cNvPr>
          <p:cNvSpPr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000000"/>
                </a:solidFill>
              </a:rPr>
              <a:t>Проиллюстрируем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такой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подход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архангельской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прессы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цитатами</a:t>
            </a:r>
            <a:r>
              <a:rPr lang="en-US" sz="1900" dirty="0">
                <a:solidFill>
                  <a:srgbClr val="000000"/>
                </a:solidFill>
              </a:rPr>
              <a:t>: «…</a:t>
            </a:r>
            <a:r>
              <a:rPr lang="en-US" sz="1900" dirty="0" err="1">
                <a:solidFill>
                  <a:srgbClr val="000000"/>
                </a:solidFill>
              </a:rPr>
              <a:t>исследователь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Амундсен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выразил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восхищение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быстротой</a:t>
            </a:r>
            <a:r>
              <a:rPr lang="en-US" sz="1900" dirty="0">
                <a:solidFill>
                  <a:srgbClr val="000000"/>
                </a:solidFill>
              </a:rPr>
              <a:t>, с </a:t>
            </a:r>
            <a:r>
              <a:rPr lang="en-US" sz="1900" dirty="0" err="1">
                <a:solidFill>
                  <a:srgbClr val="000000"/>
                </a:solidFill>
              </a:rPr>
              <a:t>которой</a:t>
            </a:r>
            <a:r>
              <a:rPr lang="en-US" sz="1900" dirty="0">
                <a:solidFill>
                  <a:srgbClr val="000000"/>
                </a:solidFill>
              </a:rPr>
              <a:t> в СССР </a:t>
            </a:r>
            <a:r>
              <a:rPr lang="en-US" sz="1900" dirty="0" err="1">
                <a:solidFill>
                  <a:srgbClr val="000000"/>
                </a:solidFill>
              </a:rPr>
              <a:t>принимаются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меры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оказанию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помощи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экспедиции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Нобиле</a:t>
            </a:r>
            <a:r>
              <a:rPr lang="en-US" sz="1900" dirty="0">
                <a:solidFill>
                  <a:srgbClr val="000000"/>
                </a:solidFill>
              </a:rPr>
              <a:t>»</a:t>
            </a:r>
            <a:r>
              <a:rPr lang="en-US" sz="1900" baseline="30000" dirty="0">
                <a:solidFill>
                  <a:srgbClr val="000000"/>
                </a:solidFill>
              </a:rPr>
              <a:t> 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endParaRPr lang="ru-RU" sz="19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«…</a:t>
            </a:r>
            <a:r>
              <a:rPr lang="en-US" sz="1900" dirty="0" err="1">
                <a:solidFill>
                  <a:srgbClr val="000000"/>
                </a:solidFill>
              </a:rPr>
              <a:t>жена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Нобиле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прислала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полпреду</a:t>
            </a:r>
            <a:r>
              <a:rPr lang="en-US" sz="1900" dirty="0">
                <a:solidFill>
                  <a:srgbClr val="000000"/>
                </a:solidFill>
              </a:rPr>
              <a:t> СССР в </a:t>
            </a:r>
            <a:r>
              <a:rPr lang="en-US" sz="1900" dirty="0" err="1">
                <a:solidFill>
                  <a:srgbClr val="000000"/>
                </a:solidFill>
              </a:rPr>
              <a:t>Италии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Курскому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благодарность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за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энергичные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меры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оказанию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помощи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Нобиле</a:t>
            </a:r>
            <a:r>
              <a:rPr lang="en-US" sz="1900" dirty="0">
                <a:solidFill>
                  <a:srgbClr val="000000"/>
                </a:solidFill>
              </a:rPr>
              <a:t> и </a:t>
            </a:r>
            <a:r>
              <a:rPr lang="en-US" sz="1900" dirty="0" err="1">
                <a:solidFill>
                  <a:srgbClr val="000000"/>
                </a:solidFill>
              </a:rPr>
              <a:t>его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спутникам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принятые</a:t>
            </a:r>
            <a:r>
              <a:rPr lang="en-US" sz="1900" dirty="0">
                <a:solidFill>
                  <a:srgbClr val="000000"/>
                </a:solidFill>
              </a:rPr>
              <a:t> СССР», </a:t>
            </a:r>
            <a:endParaRPr lang="ru-RU" sz="19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000000"/>
                </a:solidFill>
              </a:rPr>
              <a:t>итальянский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посланник</a:t>
            </a:r>
            <a:r>
              <a:rPr lang="en-US" sz="1900" dirty="0">
                <a:solidFill>
                  <a:srgbClr val="000000"/>
                </a:solidFill>
              </a:rPr>
              <a:t> в </a:t>
            </a:r>
            <a:r>
              <a:rPr lang="en-US" sz="1900" dirty="0" err="1">
                <a:solidFill>
                  <a:srgbClr val="000000"/>
                </a:solidFill>
              </a:rPr>
              <a:t>Осло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получил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от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капитана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парохода</a:t>
            </a:r>
            <a:r>
              <a:rPr lang="en-US" sz="1900" dirty="0">
                <a:solidFill>
                  <a:srgbClr val="000000"/>
                </a:solidFill>
              </a:rPr>
              <a:t> «</a:t>
            </a:r>
            <a:r>
              <a:rPr lang="en-US" sz="1900" dirty="0" err="1">
                <a:solidFill>
                  <a:srgbClr val="000000"/>
                </a:solidFill>
              </a:rPr>
              <a:t>Чита-ди-Милано</a:t>
            </a:r>
            <a:r>
              <a:rPr lang="en-US" sz="1900" dirty="0">
                <a:solidFill>
                  <a:srgbClr val="000000"/>
                </a:solidFill>
              </a:rPr>
              <a:t>» </a:t>
            </a:r>
            <a:r>
              <a:rPr lang="en-US" sz="1900" dirty="0" err="1">
                <a:solidFill>
                  <a:srgbClr val="000000"/>
                </a:solidFill>
              </a:rPr>
              <a:t>просьбу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ходатайствовать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чтобы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Советский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Союз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как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можно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скорее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пошёл</a:t>
            </a:r>
            <a:r>
              <a:rPr lang="en-US" sz="1900" dirty="0">
                <a:solidFill>
                  <a:srgbClr val="000000"/>
                </a:solidFill>
              </a:rPr>
              <a:t> к </a:t>
            </a:r>
            <a:r>
              <a:rPr lang="en-US" sz="1900" dirty="0" err="1">
                <a:solidFill>
                  <a:srgbClr val="000000"/>
                </a:solidFill>
              </a:rPr>
              <a:t>экипажу</a:t>
            </a:r>
            <a:r>
              <a:rPr lang="en-US" sz="1900" dirty="0">
                <a:solidFill>
                  <a:srgbClr val="000000"/>
                </a:solidFill>
              </a:rPr>
              <a:t> «</a:t>
            </a:r>
            <a:r>
              <a:rPr lang="en-US" sz="1900" dirty="0" err="1">
                <a:solidFill>
                  <a:srgbClr val="000000"/>
                </a:solidFill>
              </a:rPr>
              <a:t>Италии</a:t>
            </a:r>
            <a:r>
              <a:rPr lang="en-US" sz="1900" dirty="0">
                <a:solidFill>
                  <a:srgbClr val="000000"/>
                </a:solidFill>
              </a:rPr>
              <a:t>» </a:t>
            </a:r>
            <a:r>
              <a:rPr lang="en-US" sz="1900" dirty="0" err="1">
                <a:solidFill>
                  <a:srgbClr val="000000"/>
                </a:solidFill>
              </a:rPr>
              <a:t>на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помощь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на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указанное</a:t>
            </a:r>
            <a:r>
              <a:rPr lang="en-US" sz="1900" dirty="0">
                <a:solidFill>
                  <a:srgbClr val="000000"/>
                </a:solidFill>
              </a:rPr>
              <a:t> в </a:t>
            </a:r>
            <a:r>
              <a:rPr lang="en-US" sz="1900" dirty="0" err="1">
                <a:solidFill>
                  <a:srgbClr val="000000"/>
                </a:solidFill>
              </a:rPr>
              <a:t>радио</a:t>
            </a:r>
            <a:r>
              <a:rPr lang="en-US" sz="1900" dirty="0">
                <a:solidFill>
                  <a:srgbClr val="000000"/>
                </a:solidFill>
              </a:rPr>
              <a:t> с «</a:t>
            </a:r>
            <a:r>
              <a:rPr lang="en-US" sz="1900" dirty="0" err="1">
                <a:solidFill>
                  <a:srgbClr val="000000"/>
                </a:solidFill>
              </a:rPr>
              <a:t>Италии</a:t>
            </a:r>
            <a:r>
              <a:rPr lang="en-US" sz="1900" dirty="0">
                <a:solidFill>
                  <a:srgbClr val="000000"/>
                </a:solidFill>
              </a:rPr>
              <a:t>» </a:t>
            </a:r>
            <a:r>
              <a:rPr lang="en-US" sz="1900" dirty="0" err="1">
                <a:solidFill>
                  <a:srgbClr val="000000"/>
                </a:solidFill>
              </a:rPr>
              <a:t>место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её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нахождения</a:t>
            </a:r>
            <a:r>
              <a:rPr lang="en-US" sz="1900" dirty="0">
                <a:solidFill>
                  <a:srgbClr val="000000"/>
                </a:solidFill>
              </a:rPr>
              <a:t>»,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 err="1">
                <a:solidFill>
                  <a:srgbClr val="000000"/>
                </a:solidFill>
              </a:rPr>
              <a:t>Где</a:t>
            </a:r>
            <a:r>
              <a:rPr lang="en-US" sz="1900" i="1" dirty="0">
                <a:solidFill>
                  <a:srgbClr val="000000"/>
                </a:solidFill>
              </a:rPr>
              <a:t> </a:t>
            </a:r>
            <a:r>
              <a:rPr lang="en-US" sz="1900" i="1" dirty="0" err="1">
                <a:solidFill>
                  <a:srgbClr val="000000"/>
                </a:solidFill>
              </a:rPr>
              <a:t>Нобиле</a:t>
            </a:r>
            <a:r>
              <a:rPr lang="en-US" sz="1900" i="1" dirty="0">
                <a:solidFill>
                  <a:srgbClr val="000000"/>
                </a:solidFill>
              </a:rPr>
              <a:t>?. Волна.1928.№134.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 err="1">
                <a:solidFill>
                  <a:srgbClr val="000000"/>
                </a:solidFill>
              </a:rPr>
              <a:t>Там</a:t>
            </a:r>
            <a:r>
              <a:rPr lang="en-US" sz="1900" i="1" dirty="0">
                <a:solidFill>
                  <a:srgbClr val="000000"/>
                </a:solidFill>
              </a:rPr>
              <a:t> </a:t>
            </a:r>
            <a:r>
              <a:rPr lang="en-US" sz="1900" i="1" dirty="0" err="1">
                <a:solidFill>
                  <a:srgbClr val="000000"/>
                </a:solidFill>
              </a:rPr>
              <a:t>же</a:t>
            </a:r>
            <a:r>
              <a:rPr lang="en-US" sz="1900" i="1" dirty="0">
                <a:solidFill>
                  <a:srgbClr val="0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 err="1">
                <a:solidFill>
                  <a:srgbClr val="000000"/>
                </a:solidFill>
              </a:rPr>
              <a:t>Ждут</a:t>
            </a:r>
            <a:r>
              <a:rPr lang="en-US" sz="1900" i="1" dirty="0">
                <a:solidFill>
                  <a:srgbClr val="000000"/>
                </a:solidFill>
              </a:rPr>
              <a:t> </a:t>
            </a:r>
            <a:r>
              <a:rPr lang="en-US" sz="1900" i="1" dirty="0" err="1">
                <a:solidFill>
                  <a:srgbClr val="000000"/>
                </a:solidFill>
              </a:rPr>
              <a:t>советский</a:t>
            </a:r>
            <a:r>
              <a:rPr lang="en-US" sz="1900" i="1" dirty="0">
                <a:solidFill>
                  <a:srgbClr val="000000"/>
                </a:solidFill>
              </a:rPr>
              <a:t> </a:t>
            </a:r>
            <a:r>
              <a:rPr lang="en-US" sz="1900" i="1" dirty="0" err="1">
                <a:solidFill>
                  <a:srgbClr val="000000"/>
                </a:solidFill>
              </a:rPr>
              <a:t>ледокол</a:t>
            </a:r>
            <a:r>
              <a:rPr lang="en-US" sz="1900" i="1" dirty="0">
                <a:solidFill>
                  <a:srgbClr val="000000"/>
                </a:solidFill>
              </a:rPr>
              <a:t>. Волна.1928.№134</a:t>
            </a:r>
            <a:r>
              <a:rPr lang="en-US" sz="1900" dirty="0">
                <a:solidFill>
                  <a:srgbClr val="000000"/>
                </a:solidFill>
              </a:rPr>
              <a:t>.</a:t>
            </a:r>
            <a:endParaRPr lang="en-US" sz="19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230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1E14D-7502-4226-A9FA-3C0B29F4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Интересы СССР и региональное лицо «Волны»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CDC4C5-8B74-4F2A-9386-EB52E313F7A6}"/>
              </a:ext>
            </a:extLst>
          </p:cNvPr>
          <p:cNvSpPr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полету дирижабля «Норвегия» 1926 года под руководством Р.Амундсена было посвящено всего 5 небольших публикаций, а экспедиции Нобиле 1928 года – 25 статей и множество более мелких сообщений.</a:t>
            </a:r>
          </a:p>
        </p:txBody>
      </p:sp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FB45091-ADC8-4AF5-B3F6-C5066208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r="11397" b="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9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8450E1-788F-445D-9AFF-2C5B31D86164}"/>
              </a:ext>
            </a:extLst>
          </p:cNvPr>
          <p:cNvSpPr/>
          <p:nvPr/>
        </p:nvSpPr>
        <p:spPr>
          <a:xfrm>
            <a:off x="622570" y="564205"/>
            <a:ext cx="10519042" cy="55399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были не только перепечатки центральных газет, но и интересные для краеведов местные материалы.</a:t>
            </a:r>
          </a:p>
          <a:p>
            <a:pPr marL="342900" indent="-342900">
              <a:buAutoNum type="arabicPeriod"/>
            </a:pPr>
            <a:r>
              <a:rPr lang="ru-RU" sz="2800" dirty="0"/>
              <a:t>Статьи «Волны» по теме были познавательны.</a:t>
            </a:r>
          </a:p>
          <a:p>
            <a:pPr marL="342900" indent="-342900">
              <a:buAutoNum type="arabicPeriod"/>
            </a:pPr>
            <a:r>
              <a:rPr lang="ru-RU" sz="2800" dirty="0"/>
              <a:t>Статьи утверждали превосходство советской ледокольной техники, хотя многие из судов («Седов», «Малыгин», «Красин») были построены еще в царское время, а позже получили новые имена, но все равно это были достижения России.</a:t>
            </a:r>
          </a:p>
          <a:p>
            <a:pPr marL="342900" indent="-342900">
              <a:buAutoNum type="arabicPeriod"/>
            </a:pPr>
            <a:r>
              <a:rPr lang="ru-RU" sz="2800" dirty="0"/>
              <a:t>«Волна»  работала на укрепление авторитета СССР  как арктической державы.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/>
              <a:t>У газеты  вполне просматривалось собственное региональное «лицо» и искренняя заинтересованность в освещении арктической тематики.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49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92BEE-0704-474C-93C0-732E101E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72" y="265814"/>
            <a:ext cx="4176668" cy="316318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В 1928 г</a:t>
            </a:r>
            <a:r>
              <a:rPr lang="ru-RU" sz="2800" dirty="0"/>
              <a:t>оду</a:t>
            </a:r>
            <a:r>
              <a:rPr lang="en-US" sz="2800" dirty="0"/>
              <a:t> </a:t>
            </a:r>
            <a:r>
              <a:rPr lang="en-US" sz="2800" dirty="0" err="1"/>
              <a:t>потоком</a:t>
            </a:r>
            <a:r>
              <a:rPr lang="en-US" sz="2800" dirty="0"/>
              <a:t> </a:t>
            </a:r>
            <a:r>
              <a:rPr lang="en-US" sz="2800" dirty="0" err="1"/>
              <a:t>сенсационных</a:t>
            </a:r>
            <a:r>
              <a:rPr lang="en-US" sz="2800" dirty="0"/>
              <a:t> </a:t>
            </a:r>
            <a:r>
              <a:rPr lang="en-US" sz="2800" dirty="0" err="1"/>
              <a:t>сообщений</a:t>
            </a:r>
            <a:r>
              <a:rPr lang="en-US" sz="2800" dirty="0"/>
              <a:t> </a:t>
            </a:r>
            <a:r>
              <a:rPr lang="en-US" sz="2800" dirty="0" err="1"/>
              <a:t>мировая</a:t>
            </a:r>
            <a:r>
              <a:rPr lang="en-US" sz="2800" dirty="0"/>
              <a:t> и </a:t>
            </a:r>
            <a:r>
              <a:rPr lang="en-US" sz="2800" dirty="0" err="1"/>
              <a:t>отечественная</a:t>
            </a:r>
            <a:r>
              <a:rPr lang="en-US" sz="2800" dirty="0"/>
              <a:t> </a:t>
            </a:r>
            <a:r>
              <a:rPr lang="en-US" sz="2800" dirty="0" err="1"/>
              <a:t>пресса</a:t>
            </a:r>
            <a:r>
              <a:rPr lang="en-US" sz="2800" dirty="0"/>
              <a:t> </a:t>
            </a:r>
            <a:r>
              <a:rPr lang="en-US" sz="2800" dirty="0" err="1"/>
              <a:t>освещала</a:t>
            </a:r>
            <a:r>
              <a:rPr lang="en-US" sz="2800" dirty="0"/>
              <a:t> </a:t>
            </a:r>
            <a:r>
              <a:rPr lang="en-US" sz="2800" dirty="0" err="1"/>
              <a:t>двухмесячную</a:t>
            </a:r>
            <a:r>
              <a:rPr lang="en-US" sz="2800" dirty="0"/>
              <a:t> </a:t>
            </a:r>
            <a:r>
              <a:rPr lang="en-US" sz="2800" dirty="0" err="1"/>
              <a:t>экспедицию</a:t>
            </a:r>
            <a:r>
              <a:rPr lang="en-US" sz="2800" dirty="0"/>
              <a:t> </a:t>
            </a:r>
            <a:r>
              <a:rPr lang="en-US" sz="2800" dirty="0" err="1"/>
              <a:t>итальянца</a:t>
            </a:r>
            <a:r>
              <a:rPr lang="en-US" sz="2800" dirty="0"/>
              <a:t> </a:t>
            </a:r>
            <a:r>
              <a:rPr lang="en-US" sz="2800" dirty="0" err="1"/>
              <a:t>инженера</a:t>
            </a:r>
            <a:r>
              <a:rPr lang="en-US" sz="2800" dirty="0"/>
              <a:t> </a:t>
            </a:r>
            <a:r>
              <a:rPr lang="en-US" sz="2800" dirty="0" err="1"/>
              <a:t>Умберто</a:t>
            </a:r>
            <a:r>
              <a:rPr lang="en-US" sz="2800" dirty="0"/>
              <a:t> </a:t>
            </a:r>
            <a:r>
              <a:rPr lang="en-US" sz="2800" dirty="0" err="1"/>
              <a:t>Нобиле</a:t>
            </a:r>
            <a:r>
              <a:rPr lang="en-US" sz="2800" dirty="0"/>
              <a:t>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D3994E-3309-4A65-B633-6C6E53089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272" y="3428999"/>
            <a:ext cx="4176668" cy="3163186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400" b="1" dirty="0" err="1"/>
              <a:t>Умбе́рто</a:t>
            </a:r>
            <a:r>
              <a:rPr lang="ru-RU" sz="2400" dirty="0"/>
              <a:t> </a:t>
            </a:r>
            <a:r>
              <a:rPr lang="ru-RU" sz="2400" b="1" dirty="0" err="1"/>
              <a:t>Но́биле</a:t>
            </a:r>
            <a:endParaRPr lang="ru-RU" sz="2400" b="1" dirty="0"/>
          </a:p>
          <a:p>
            <a:pPr>
              <a:lnSpc>
                <a:spcPct val="100000"/>
              </a:lnSpc>
            </a:pPr>
            <a:r>
              <a:rPr lang="ru-RU" sz="2400" dirty="0"/>
              <a:t>(итал. </a:t>
            </a:r>
            <a:r>
              <a:rPr lang="ru-RU" sz="2400" b="1" dirty="0" err="1"/>
              <a:t>Umberto</a:t>
            </a:r>
            <a:r>
              <a:rPr lang="ru-RU" sz="2400" dirty="0"/>
              <a:t> </a:t>
            </a:r>
            <a:r>
              <a:rPr lang="ru-RU" sz="2400" b="1" dirty="0" err="1"/>
              <a:t>Nobile</a:t>
            </a:r>
            <a:r>
              <a:rPr lang="ru-RU" sz="2400" b="1" dirty="0"/>
              <a:t>).</a:t>
            </a:r>
            <a:r>
              <a:rPr lang="ru-RU" sz="2400" dirty="0"/>
              <a:t>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21 января 1885, </a:t>
            </a:r>
            <a:r>
              <a:rPr lang="ru-RU" sz="2400" dirty="0" err="1"/>
              <a:t>Лауро</a:t>
            </a:r>
            <a:r>
              <a:rPr lang="ru-RU" sz="2400" dirty="0"/>
              <a:t>, Королевство Италия —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30 июля 1978, Рим, Италия) </a:t>
            </a:r>
            <a:r>
              <a:rPr lang="ru-RU" sz="2400" dirty="0" err="1"/>
              <a:t>дирижаблестроитель</a:t>
            </a:r>
            <a:r>
              <a:rPr lang="ru-RU" sz="2400" dirty="0"/>
              <a:t>, исследователь Арктики, генерал</a:t>
            </a:r>
          </a:p>
        </p:txBody>
      </p:sp>
      <p:pic>
        <p:nvPicPr>
          <p:cNvPr id="6" name="Объект 5" descr="Изображение выглядит как фотография, человек, внеш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7850E927-54AD-4183-BB49-9F5FA5716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r="-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56117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F9551-04D6-4728-8451-BADCFB62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65250"/>
            <a:ext cx="5291666" cy="41274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оздушное судно, транспорт, внешний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78A1D7B-9250-4A39-BF74-FD9D980F4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735667"/>
            <a:ext cx="5291667" cy="33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BDFA86-51D3-4729-B154-79691837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DD1D69C-01F7-4C5D-8728-47936FEC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Газета «Волна»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1CE7C6-BE91-42A7-9214-F33FD918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FE9F596E-4288-4C94-86BF-3CC134E1E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1892595"/>
            <a:ext cx="5081232" cy="43253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FFFF"/>
                </a:solidFill>
              </a:rPr>
              <a:t>Автор рассматривает характер подачи этих материалов наиболее читаемой губернской газетой «Волна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A284AD-37D0-4A89-8B72-1F7815C46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48" y="1483160"/>
            <a:ext cx="6247752" cy="3514360"/>
          </a:xfrm>
        </p:spPr>
      </p:pic>
    </p:spTree>
    <p:extLst>
      <p:ext uri="{BB962C8B-B14F-4D97-AF65-F5344CB8AC3E}">
        <p14:creationId xmlns:p14="http://schemas.microsoft.com/office/powerpoint/2010/main" val="20312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2149781-C528-4082-95EC-50A0578028A4}"/>
              </a:ext>
            </a:extLst>
          </p:cNvPr>
          <p:cNvSpPr/>
          <p:nvPr/>
        </p:nvSpPr>
        <p:spPr>
          <a:xfrm>
            <a:off x="457199" y="1783894"/>
            <a:ext cx="11121655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3000" dirty="0"/>
          </a:p>
          <a:p>
            <a:r>
              <a:rPr lang="ru-RU" sz="3000" dirty="0"/>
              <a:t>В статьях «Волны», посвящённых началу экспедиции, подробно описывалась оснащённость экспедиции, в одной из них были приведены технические характеристики дирижабля «Италия». </a:t>
            </a:r>
          </a:p>
          <a:p>
            <a:r>
              <a:rPr lang="ru-RU" sz="3000" dirty="0"/>
              <a:t>Читателю сообщалось, что: «Дирижабль Нобиле сконструирован специально для дальних полётов. Его длина 105 метров, вместительность 19 тыс. куб. метров. </a:t>
            </a:r>
          </a:p>
          <a:p>
            <a:r>
              <a:rPr lang="ru-RU" sz="3000" dirty="0"/>
              <a:t>Он снабжён тремя моторами в 250 лошадиных сил каждый. В воздухе сможет держаться от 60 до 70 часов»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44831A60-FDA2-4316-80C1-7240575C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21655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«Волна» о конструкции дирижабля «Италия»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99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черный, сидит, красный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2A7381-7B0A-43F1-92E2-21ECB8D1A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69025A9-1C44-4D49-BDFA-64EE974F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/>
            </a:br>
            <a:endParaRPr lang="en-US" sz="36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335B56D9-7333-4E5F-9FEE-B083529E5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1913951"/>
            <a:ext cx="4593021" cy="412346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Заинтересованность</a:t>
            </a:r>
            <a:r>
              <a:rPr lang="en-US" sz="2800" dirty="0"/>
              <a:t> к </a:t>
            </a:r>
            <a:r>
              <a:rPr lang="en-US" sz="2800" dirty="0" err="1"/>
              <a:t>технической</a:t>
            </a:r>
            <a:r>
              <a:rPr lang="en-US" sz="2800" dirty="0"/>
              <a:t> </a:t>
            </a:r>
            <a:r>
              <a:rPr lang="en-US" sz="2800" dirty="0" err="1"/>
              <a:t>составляющей</a:t>
            </a:r>
            <a:r>
              <a:rPr lang="en-US" sz="2800" dirty="0"/>
              <a:t> </a:t>
            </a:r>
            <a:r>
              <a:rPr lang="en-US" sz="2800" dirty="0" err="1"/>
              <a:t>путешествия</a:t>
            </a:r>
            <a:r>
              <a:rPr lang="en-US" sz="2800" dirty="0"/>
              <a:t> </a:t>
            </a:r>
            <a:r>
              <a:rPr lang="en-US" sz="2800" dirty="0" err="1"/>
              <a:t>становиться</a:t>
            </a:r>
            <a:r>
              <a:rPr lang="en-US" sz="2800" dirty="0"/>
              <a:t> </a:t>
            </a:r>
            <a:r>
              <a:rPr lang="en-US" sz="2800" dirty="0" err="1"/>
              <a:t>понятной</a:t>
            </a:r>
            <a:r>
              <a:rPr lang="en-US" sz="2800" dirty="0"/>
              <a:t>, </a:t>
            </a:r>
            <a:r>
              <a:rPr lang="en-US" sz="2800" dirty="0" err="1"/>
              <a:t>так</a:t>
            </a:r>
            <a:r>
              <a:rPr lang="en-US" sz="2800" dirty="0"/>
              <a:t> </a:t>
            </a:r>
            <a:r>
              <a:rPr lang="en-US" sz="2800" dirty="0" err="1"/>
              <a:t>как</a:t>
            </a:r>
            <a:r>
              <a:rPr lang="en-US" sz="2800" dirty="0"/>
              <a:t> в </a:t>
            </a:r>
            <a:r>
              <a:rPr lang="en-US" sz="2800" dirty="0" err="1"/>
              <a:t>эти</a:t>
            </a:r>
            <a:r>
              <a:rPr lang="en-US" sz="2800" dirty="0"/>
              <a:t> </a:t>
            </a:r>
            <a:r>
              <a:rPr lang="en-US" sz="2800" dirty="0" err="1"/>
              <a:t>годы</a:t>
            </a:r>
            <a:r>
              <a:rPr lang="en-US" sz="2800" dirty="0"/>
              <a:t> и в СССР </a:t>
            </a:r>
            <a:r>
              <a:rPr lang="en-US" sz="2800" dirty="0" err="1"/>
              <a:t>серьезно</a:t>
            </a:r>
            <a:r>
              <a:rPr lang="en-US" sz="2800" dirty="0"/>
              <a:t> </a:t>
            </a:r>
            <a:r>
              <a:rPr lang="en-US" sz="2800" dirty="0" err="1"/>
              <a:t>занимались</a:t>
            </a:r>
            <a:r>
              <a:rPr lang="en-US" sz="2800" dirty="0"/>
              <a:t> </a:t>
            </a:r>
            <a:r>
              <a:rPr lang="en-US" sz="2800" dirty="0" err="1"/>
              <a:t>развитием</a:t>
            </a:r>
            <a:r>
              <a:rPr lang="en-US" sz="2800" dirty="0"/>
              <a:t> </a:t>
            </a:r>
            <a:r>
              <a:rPr lang="en-US" sz="2800" dirty="0" err="1"/>
              <a:t>дирижаблестроения</a:t>
            </a:r>
            <a:r>
              <a:rPr lang="en-US" sz="2800" dirty="0"/>
              <a:t> и </a:t>
            </a:r>
            <a:r>
              <a:rPr lang="en-US" sz="2800" dirty="0" err="1"/>
              <a:t>планами</a:t>
            </a:r>
            <a:r>
              <a:rPr lang="en-US" sz="2800" dirty="0"/>
              <a:t> </a:t>
            </a:r>
            <a:r>
              <a:rPr lang="en-US" sz="2800" dirty="0" err="1"/>
              <a:t>использования</a:t>
            </a:r>
            <a:r>
              <a:rPr lang="en-US" sz="2800" dirty="0"/>
              <a:t> </a:t>
            </a:r>
            <a:r>
              <a:rPr lang="en-US" sz="2800" dirty="0" err="1"/>
              <a:t>этого</a:t>
            </a:r>
            <a:r>
              <a:rPr lang="en-US" sz="2800" dirty="0"/>
              <a:t> </a:t>
            </a:r>
            <a:r>
              <a:rPr lang="en-US" sz="2800" dirty="0" err="1"/>
              <a:t>вида</a:t>
            </a:r>
            <a:r>
              <a:rPr lang="en-US" sz="2800" dirty="0"/>
              <a:t> </a:t>
            </a:r>
            <a:r>
              <a:rPr lang="en-US" sz="2800" dirty="0" err="1"/>
              <a:t>транспорта</a:t>
            </a:r>
            <a:r>
              <a:rPr lang="en-US" sz="2800" dirty="0"/>
              <a:t> в </a:t>
            </a:r>
            <a:r>
              <a:rPr lang="en-US" sz="2800" dirty="0" err="1"/>
              <a:t>целях</a:t>
            </a:r>
            <a:r>
              <a:rPr lang="en-US" sz="2800" dirty="0"/>
              <a:t> </a:t>
            </a:r>
            <a:r>
              <a:rPr lang="en-US" sz="2800" dirty="0" err="1"/>
              <a:t>исследования</a:t>
            </a:r>
            <a:r>
              <a:rPr lang="en-US" sz="2800" dirty="0"/>
              <a:t> и </a:t>
            </a:r>
            <a:r>
              <a:rPr lang="en-US" sz="2800" dirty="0" err="1"/>
              <a:t>освоения</a:t>
            </a:r>
            <a:r>
              <a:rPr lang="en-US" sz="2800" dirty="0"/>
              <a:t> </a:t>
            </a:r>
            <a:r>
              <a:rPr lang="en-US" sz="2800" dirty="0" err="1"/>
              <a:t>Арктики</a:t>
            </a:r>
            <a:r>
              <a:rPr lang="en-US" sz="28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364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9A9EC38-0929-4039-9D27-9BCD76A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556" y="598301"/>
            <a:ext cx="5288626" cy="33180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Италия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достигла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полюса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обратном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пути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25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мая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1928 г.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связь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прервалась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дирижабль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бы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исчез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просторах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Арктики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предположениям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скорее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всего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дирижабль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потерпел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катастрофу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советском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секторе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Арктики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9" descr="Изображение выглядит как собака, укладывает, ле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845649E9-9441-4A04-B87E-5085AC672C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/>
          <a:stretch/>
        </p:blipFill>
        <p:spPr>
          <a:xfrm>
            <a:off x="934341" y="269369"/>
            <a:ext cx="5423669" cy="635610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BB7B70B-173F-432C-904D-5244F3758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98147" y="73152"/>
            <a:ext cx="1178966" cy="232963"/>
            <a:chOff x="7763256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9E805E-6402-47E6-A142-F8E0A0AED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DA76C73-DAF6-42C7-BC45-3878F65ED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8B54BA31-989D-4461-8CE5-2AD9698F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A1B34FE-9E6F-450E-AB45-9A578C681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DBB7E17-92ED-4E19-8BF0-FE8D14740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ED1D3BE-8CB8-4EB4-B17F-936E5DB99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DE48EAB1-5A68-41C2-A54C-AF321092B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AA25ACA6-C980-4F2E-9592-D9997E817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D202F562-21F5-4601-AA6A-321ED79C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E19B742-A05A-4CB2-B8DD-A1D6EBEC4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3311B334-A6AC-453F-B5AC-26946214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B7207A1D-3074-4226-9DC6-01BF7E8C7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5DA99F79-FA1E-4268-9C94-AA27C462E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3C1EE48C-9FF6-478D-8066-332913053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C9A42AB-727A-4D70-AF0A-3BAE92AF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297607F-0591-4894-AB9B-C4AA353E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43F1EE6-38AF-4A90-8075-C0896B707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6F77AA2-0668-4D0D-AC6F-33D85CB2F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BE367113-9B86-4065-BDC1-16444AD83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AA975D8-3FFE-4F8F-A16F-E9DC51779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Объект 13" descr="Изображение выглядит как вода, стоит, птиц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4CE58BCC-1C34-47A2-8DC9-D61D6EF06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2" r="-4" b="-4"/>
          <a:stretch/>
        </p:blipFill>
        <p:spPr>
          <a:xfrm>
            <a:off x="6553555" y="4090135"/>
            <a:ext cx="5354193" cy="25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428E7E8-E579-4998-A52E-571DEF47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1" y="350875"/>
            <a:ext cx="3932237" cy="24576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Главное внимание газеты уделялось роли СССР и Архангельска в организации поисков команды Умберто Нобиле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F1E758-74EA-46A2-BB28-9A889E07601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губернская пресса стремилась подчеркнуть значение Архангельского порта в спасательных экспедициях. «Волна» сразу же сообщила: «…из Архангельска послали на розыски экспедиции дирижабль и гидросамолёт». </a:t>
            </a:r>
          </a:p>
          <a:p>
            <a:r>
              <a:rPr lang="ru-RU" i="1" dirty="0"/>
              <a:t>В поисках дирижабля «Италия». Волна.1928.№ 125.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7C84D8A-FA42-4B05-A2C4-9F6D4F9B3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811" y="3069771"/>
            <a:ext cx="3932237" cy="3437355"/>
          </a:xfrm>
        </p:spPr>
        <p:txBody>
          <a:bodyPr>
            <a:normAutofit/>
          </a:bodyPr>
          <a:lstStyle/>
          <a:p>
            <a:r>
              <a:rPr lang="ru-RU" sz="2800" dirty="0" err="1"/>
              <a:t>Найбольшее</a:t>
            </a:r>
            <a:r>
              <a:rPr lang="ru-RU" sz="2800" dirty="0"/>
              <a:t> количество статей губернской газеты посвящалось организации, ходу и итогам спасательных экспедиций в помощь потерпевшей крушение команде </a:t>
            </a:r>
            <a:r>
              <a:rPr lang="ru-RU" sz="2800" dirty="0" err="1"/>
              <a:t>У.Нобиле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9431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1214</Words>
  <Application>Microsoft Office PowerPoint</Application>
  <PresentationFormat>Широкоэкранный</PresentationFormat>
  <Paragraphs>72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Поиски и спасение полярной экспедиции Умберто Нобиле</vt:lpstr>
      <vt:lpstr>Ворота в Арктику и газета «Волна»</vt:lpstr>
      <vt:lpstr>В 1928 году потоком сенсационных сообщений мировая и отечественная пресса освещала двухмесячную экспедицию итальянца инженера Умберто Нобиле.</vt:lpstr>
      <vt:lpstr>Презентация PowerPoint</vt:lpstr>
      <vt:lpstr>Газета «Волна»</vt:lpstr>
      <vt:lpstr>«Волна» о конструкции дирижабля «Италия»</vt:lpstr>
      <vt:lpstr> </vt:lpstr>
      <vt:lpstr>«Италия» достигла полюса, но на обратном пути 25 мая 1928 г. связь прервалась, дирижабль как бы исчез на просторах Арктики.  По предположениям, скорее всего дирижабль потерпел катастрофу в советском секторе Арктики</vt:lpstr>
      <vt:lpstr>Главное внимание газеты уделялось роли СССР и Архангельска в организации поисков команды Умберто Нобиле</vt:lpstr>
      <vt:lpstr>В последующих статях описывались ледовые возможности и поисковые маршруты архангельских ледокольных судов «Персей», «Малыгин» и вышедшего из Ленинградского порта для спасения экспедиции Нобиле более мощного ледокола «Красин».</vt:lpstr>
      <vt:lpstr>Статья: «Персей» на поиски «Италии» </vt:lpstr>
      <vt:lpstr>Начальник Главнауки Федор Николаевич Петров</vt:lpstr>
      <vt:lpstr>Ледоколу «Малыгин» тоже предстояло идти в ответственный рейс на поиски экспедиции Нобиле</vt:lpstr>
      <vt:lpstr>Презентация PowerPoint</vt:lpstr>
      <vt:lpstr>Зато во многих статьях «Волны» даётся подробное описание разведывательных полётов пилотов Бабушкина, Чухновского, а также участников полёта Лаврова, механика Грошева и радиста Фоминых. </vt:lpstr>
      <vt:lpstr>Презентация PowerPoint</vt:lpstr>
      <vt:lpstr>Презентация PowerPoint</vt:lpstr>
      <vt:lpstr>В 145-м номере «Волна» за 1928 г. опубликовала статью о продвижении спасательной экспедиции ледокола «Красин» </vt:lpstr>
      <vt:lpstr>Под «задачей» экипажа «Красина» понималось не только спасение экспедиции Нобиле, но и поход к Земле Франца-Иосифа </vt:lpstr>
      <vt:lpstr>Акцент на благодарностях зарубежных властей советским героям – спасателям</vt:lpstr>
      <vt:lpstr>Интересы СССР и региональное лицо «Волны»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Поиски и спасение полярной экспедиции Умберто Нобиле</dc:title>
  <dc:creator>Andrey Repnevsky</dc:creator>
  <cp:lastModifiedBy>Andrey Repnevsky</cp:lastModifiedBy>
  <cp:revision>2</cp:revision>
  <dcterms:created xsi:type="dcterms:W3CDTF">2020-05-15T12:37:58Z</dcterms:created>
  <dcterms:modified xsi:type="dcterms:W3CDTF">2020-05-15T12:51:41Z</dcterms:modified>
</cp:coreProperties>
</file>